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340" r:id="rId2"/>
    <p:sldId id="257" r:id="rId3"/>
    <p:sldId id="270" r:id="rId4"/>
    <p:sldId id="301" r:id="rId5"/>
    <p:sldId id="302" r:id="rId6"/>
    <p:sldId id="308" r:id="rId7"/>
    <p:sldId id="309" r:id="rId8"/>
    <p:sldId id="312" r:id="rId9"/>
    <p:sldId id="313" r:id="rId10"/>
    <p:sldId id="316" r:id="rId11"/>
    <p:sldId id="320" r:id="rId12"/>
    <p:sldId id="319" r:id="rId13"/>
    <p:sldId id="324" r:id="rId14"/>
    <p:sldId id="261" r:id="rId15"/>
    <p:sldId id="288" r:id="rId16"/>
    <p:sldId id="262" r:id="rId17"/>
    <p:sldId id="325" r:id="rId18"/>
    <p:sldId id="265" r:id="rId19"/>
    <p:sldId id="275" r:id="rId20"/>
    <p:sldId id="341" r:id="rId21"/>
    <p:sldId id="342" r:id="rId22"/>
    <p:sldId id="343" r:id="rId23"/>
    <p:sldId id="344" r:id="rId24"/>
    <p:sldId id="346" r:id="rId25"/>
    <p:sldId id="277" r:id="rId26"/>
    <p:sldId id="352" r:id="rId27"/>
    <p:sldId id="339" r:id="rId28"/>
    <p:sldId id="337" r:id="rId29"/>
    <p:sldId id="338" r:id="rId30"/>
    <p:sldId id="353" r:id="rId31"/>
    <p:sldId id="354" r:id="rId32"/>
    <p:sldId id="347" r:id="rId33"/>
    <p:sldId id="348" r:id="rId34"/>
    <p:sldId id="349" r:id="rId35"/>
    <p:sldId id="350" r:id="rId36"/>
    <p:sldId id="28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612"/>
    <p:restoredTop sz="90013" autoAdjust="0"/>
  </p:normalViewPr>
  <p:slideViewPr>
    <p:cSldViewPr snapToGrid="0" snapToObjects="1">
      <p:cViewPr varScale="1">
        <p:scale>
          <a:sx n="115" d="100"/>
          <a:sy n="115" d="100"/>
        </p:scale>
        <p:origin x="208" y="24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92" d="100"/>
          <a:sy n="92" d="100"/>
        </p:scale>
        <p:origin x="-336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AC2E4-E040-8547-9E0E-54E2B4895ABD}" type="doc">
      <dgm:prSet loTypeId="urn:microsoft.com/office/officeart/2005/8/layout/hProcess9" loCatId="" qsTypeId="urn:microsoft.com/office/officeart/2005/8/quickstyle/simple4" qsCatId="simple" csTypeId="urn:microsoft.com/office/officeart/2005/8/colors/colorful1" csCatId="colorful" phldr="1"/>
      <dgm:spPr/>
      <dgm:t>
        <a:bodyPr/>
        <a:lstStyle/>
        <a:p>
          <a:endParaRPr lang="en-US"/>
        </a:p>
      </dgm:t>
    </dgm:pt>
    <dgm:pt modelId="{9DF9BAF2-F9D8-A243-BB12-3049831E5D2A}">
      <dgm:prSet custT="1"/>
      <dgm:sp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2700">
          <a:solidFill>
            <a:schemeClr val="accent1"/>
          </a:solidFill>
        </a:ln>
      </dgm:spPr>
      <dgm:t>
        <a:bodyPr/>
        <a:lstStyle/>
        <a:p>
          <a:pPr rtl="0"/>
          <a:r>
            <a:rPr lang="en-US" sz="1400" dirty="0" smtClean="0">
              <a:solidFill>
                <a:schemeClr val="tx1"/>
              </a:solidFill>
            </a:rPr>
            <a:t>Early</a:t>
          </a:r>
          <a:r>
            <a:rPr lang="en-US" sz="1400" dirty="0" smtClean="0">
              <a:solidFill>
                <a:srgbClr val="000000"/>
              </a:solidFill>
            </a:rPr>
            <a:t> </a:t>
          </a:r>
          <a:r>
            <a:rPr lang="en-US" sz="1400" dirty="0" smtClean="0">
              <a:solidFill>
                <a:schemeClr val="tx1"/>
              </a:solidFill>
            </a:rPr>
            <a:t>1980s</a:t>
          </a:r>
          <a:endParaRPr lang="en-US" sz="1400" dirty="0">
            <a:solidFill>
              <a:schemeClr val="tx1"/>
            </a:solidFill>
          </a:endParaRPr>
        </a:p>
      </dgm:t>
    </dgm:pt>
    <dgm:pt modelId="{372BC337-51F2-C74D-A044-1B2A4605F51C}" type="parTrans" cxnId="{60FA039B-D593-4047-9620-29A225D26208}">
      <dgm:prSet/>
      <dgm:spPr/>
      <dgm:t>
        <a:bodyPr/>
        <a:lstStyle/>
        <a:p>
          <a:endParaRPr lang="en-US"/>
        </a:p>
      </dgm:t>
    </dgm:pt>
    <dgm:pt modelId="{7734981B-7F33-BB4D-B537-6A1A248A9A3D}" type="sibTrans" cxnId="{60FA039B-D593-4047-9620-29A225D26208}">
      <dgm:prSet/>
      <dgm:spPr/>
      <dgm:t>
        <a:bodyPr/>
        <a:lstStyle/>
        <a:p>
          <a:endParaRPr lang="en-US"/>
        </a:p>
      </dgm:t>
    </dgm:pt>
    <dgm:pt modelId="{90A20CDB-DBD8-614D-813D-16CB5E3AF556}">
      <dgm:prSet custT="1"/>
      <dgm:sp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12700">
          <a:solidFill>
            <a:schemeClr val="accent1"/>
          </a:solidFill>
        </a:ln>
      </dgm:spPr>
      <dgm:t>
        <a:bodyPr/>
        <a:lstStyle/>
        <a:p>
          <a:pPr rtl="0"/>
          <a:r>
            <a:rPr lang="es-ES_tradnl" sz="1200" b="0" dirty="0" smtClean="0">
              <a:solidFill>
                <a:schemeClr val="tx1"/>
              </a:solidFill>
            </a:rPr>
            <a:t>1989 </a:t>
          </a:r>
          <a:r>
            <a:rPr lang="es-ES_tradnl" sz="1100" b="1" dirty="0" smtClean="0">
              <a:solidFill>
                <a:schemeClr val="tx1"/>
              </a:solidFill>
            </a:rPr>
            <a:t>ODINAFRICA</a:t>
          </a:r>
          <a:endParaRPr lang="es-ES_tradnl" sz="1100" b="1" dirty="0">
            <a:solidFill>
              <a:schemeClr val="tx1"/>
            </a:solidFill>
          </a:endParaRPr>
        </a:p>
      </dgm:t>
    </dgm:pt>
    <dgm:pt modelId="{B29099C8-2EA2-2145-A41D-5DF94575A321}" type="parTrans" cxnId="{3D3AF1E4-6836-4348-B736-41F20FB23072}">
      <dgm:prSet/>
      <dgm:spPr/>
      <dgm:t>
        <a:bodyPr/>
        <a:lstStyle/>
        <a:p>
          <a:endParaRPr lang="en-US"/>
        </a:p>
      </dgm:t>
    </dgm:pt>
    <dgm:pt modelId="{C72C4014-3B2D-8548-81A0-6CE50BA3CC76}" type="sibTrans" cxnId="{3D3AF1E4-6836-4348-B736-41F20FB23072}">
      <dgm:prSet/>
      <dgm:spPr/>
      <dgm:t>
        <a:bodyPr/>
        <a:lstStyle/>
        <a:p>
          <a:endParaRPr lang="en-US"/>
        </a:p>
      </dgm:t>
    </dgm:pt>
    <dgm:pt modelId="{D9529223-8716-624A-9855-8CF8A7FD86CB}">
      <dgm:prSet custT="1"/>
      <dgm:sp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solidFill>
            <a:schemeClr val="accent1"/>
          </a:solidFill>
        </a:ln>
      </dgm:spPr>
      <dgm:t>
        <a:bodyPr/>
        <a:lstStyle/>
        <a:p>
          <a:pPr rtl="0">
            <a:spcAft>
              <a:spcPts val="0"/>
            </a:spcAft>
          </a:pPr>
          <a:r>
            <a:rPr lang="ro-RO" sz="1400" dirty="0" smtClean="0">
              <a:solidFill>
                <a:schemeClr val="tx1"/>
              </a:solidFill>
            </a:rPr>
            <a:t>1991</a:t>
          </a:r>
        </a:p>
        <a:p>
          <a:pPr rtl="0">
            <a:spcAft>
              <a:spcPts val="0"/>
            </a:spcAft>
          </a:pPr>
          <a:r>
            <a:rPr lang="ro-RO" sz="1400" b="1" dirty="0" smtClean="0">
              <a:solidFill>
                <a:schemeClr val="tx1"/>
              </a:solidFill>
            </a:rPr>
            <a:t>OceanPC</a:t>
          </a:r>
          <a:endParaRPr lang="ro-RO" sz="1400" b="1" dirty="0">
            <a:solidFill>
              <a:schemeClr val="tx1"/>
            </a:solidFill>
          </a:endParaRPr>
        </a:p>
      </dgm:t>
    </dgm:pt>
    <dgm:pt modelId="{FEFFF693-BED8-514D-98D5-2A33EAFCCFC1}" type="parTrans" cxnId="{799E5C7C-A985-8843-992B-CF6567D30A0D}">
      <dgm:prSet/>
      <dgm:spPr/>
      <dgm:t>
        <a:bodyPr/>
        <a:lstStyle/>
        <a:p>
          <a:endParaRPr lang="en-US"/>
        </a:p>
      </dgm:t>
    </dgm:pt>
    <dgm:pt modelId="{77065776-643C-124A-A127-78D6EC2F36EC}" type="sibTrans" cxnId="{799E5C7C-A985-8843-992B-CF6567D30A0D}">
      <dgm:prSet/>
      <dgm:spPr/>
      <dgm:t>
        <a:bodyPr/>
        <a:lstStyle/>
        <a:p>
          <a:endParaRPr lang="en-US"/>
        </a:p>
      </dgm:t>
    </dgm:pt>
    <dgm:pt modelId="{8BD4335E-CB73-F84F-929C-3A9B56131B91}">
      <dgm:prSet custT="1"/>
      <dgm:sp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solidFill>
            <a:schemeClr val="accent1"/>
          </a:solidFill>
        </a:ln>
      </dgm:spPr>
      <dgm:t>
        <a:bodyPr/>
        <a:lstStyle/>
        <a:p>
          <a:pPr rtl="0">
            <a:spcAft>
              <a:spcPts val="0"/>
            </a:spcAft>
          </a:pPr>
          <a:r>
            <a:rPr lang="es-ES_tradnl" sz="1400" dirty="0" smtClean="0">
              <a:solidFill>
                <a:schemeClr val="tx1"/>
              </a:solidFill>
            </a:rPr>
            <a:t>1997</a:t>
          </a:r>
        </a:p>
        <a:p>
          <a:pPr rtl="0">
            <a:spcAft>
              <a:spcPts val="0"/>
            </a:spcAft>
          </a:pPr>
          <a:r>
            <a:rPr lang="es-ES_tradnl" sz="1100" b="1" dirty="0" smtClean="0">
              <a:solidFill>
                <a:schemeClr val="tx1"/>
              </a:solidFill>
            </a:rPr>
            <a:t>IODE </a:t>
          </a:r>
          <a:r>
            <a:rPr lang="es-ES_tradnl" sz="1100" b="1" dirty="0" err="1" smtClean="0">
              <a:solidFill>
                <a:schemeClr val="tx1"/>
              </a:solidFill>
            </a:rPr>
            <a:t>Resource</a:t>
          </a:r>
          <a:r>
            <a:rPr lang="es-ES_tradnl" sz="1100" b="1" dirty="0" smtClean="0">
              <a:solidFill>
                <a:schemeClr val="tx1"/>
              </a:solidFill>
            </a:rPr>
            <a:t> Kit</a:t>
          </a:r>
          <a:endParaRPr lang="es-ES_tradnl" sz="1100" b="1" dirty="0">
            <a:solidFill>
              <a:schemeClr val="tx1"/>
            </a:solidFill>
          </a:endParaRPr>
        </a:p>
      </dgm:t>
    </dgm:pt>
    <dgm:pt modelId="{600097DF-74CC-4344-BF54-4C7EA53E728C}" type="parTrans" cxnId="{54DCD0DF-2021-8C41-9893-A373466B31AE}">
      <dgm:prSet/>
      <dgm:spPr/>
      <dgm:t>
        <a:bodyPr/>
        <a:lstStyle/>
        <a:p>
          <a:endParaRPr lang="en-US"/>
        </a:p>
      </dgm:t>
    </dgm:pt>
    <dgm:pt modelId="{7948DA1D-3D8A-4C45-A7EE-193A0A4C89E1}" type="sibTrans" cxnId="{54DCD0DF-2021-8C41-9893-A373466B31AE}">
      <dgm:prSet/>
      <dgm:spPr/>
      <dgm:t>
        <a:bodyPr/>
        <a:lstStyle/>
        <a:p>
          <a:endParaRPr lang="en-US"/>
        </a:p>
      </dgm:t>
    </dgm:pt>
    <dgm:pt modelId="{19BDD567-5F4D-8F4E-A1B2-70CFEC763079}">
      <dgm:prSet custT="1"/>
      <dgm:sp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solidFill>
            <a:schemeClr val="accent1"/>
          </a:solidFill>
        </a:ln>
      </dgm:spPr>
      <dgm:t>
        <a:bodyPr/>
        <a:lstStyle/>
        <a:p>
          <a:pPr rtl="0">
            <a:spcAft>
              <a:spcPts val="0"/>
            </a:spcAft>
          </a:pPr>
          <a:r>
            <a:rPr lang="es-ES_tradnl" sz="1800" dirty="0" smtClean="0">
              <a:solidFill>
                <a:schemeClr val="tx1"/>
              </a:solidFill>
            </a:rPr>
            <a:t>2001</a:t>
          </a:r>
          <a:r>
            <a:rPr lang="es-ES_tradnl" sz="1050" dirty="0" smtClean="0">
              <a:solidFill>
                <a:schemeClr val="tx1"/>
              </a:solidFill>
            </a:rPr>
            <a:t> </a:t>
          </a:r>
          <a:r>
            <a:rPr lang="es-ES_tradnl" sz="1200" b="1" dirty="0" err="1" smtClean="0">
              <a:solidFill>
                <a:schemeClr val="tx1"/>
              </a:solidFill>
            </a:rPr>
            <a:t>Ocean</a:t>
          </a:r>
          <a:endParaRPr lang="es-ES_tradnl" sz="1400" b="1" dirty="0" smtClean="0">
            <a:solidFill>
              <a:schemeClr val="tx1"/>
            </a:solidFill>
          </a:endParaRPr>
        </a:p>
        <a:p>
          <a:pPr rtl="0">
            <a:spcAft>
              <a:spcPct val="35000"/>
            </a:spcAft>
          </a:pPr>
          <a:r>
            <a:rPr lang="es-ES_tradnl" sz="1400" b="1" dirty="0" err="1" smtClean="0">
              <a:solidFill>
                <a:schemeClr val="tx1"/>
              </a:solidFill>
            </a:rPr>
            <a:t>Teacher</a:t>
          </a:r>
          <a:endParaRPr lang="es-ES_tradnl" sz="1400" b="1" dirty="0">
            <a:solidFill>
              <a:schemeClr val="tx1"/>
            </a:solidFill>
          </a:endParaRPr>
        </a:p>
      </dgm:t>
    </dgm:pt>
    <dgm:pt modelId="{8821A00B-6E4C-8A4F-9BF1-7A203169BD6F}" type="parTrans" cxnId="{31399495-C4C1-C243-8906-DE3A926951E4}">
      <dgm:prSet/>
      <dgm:spPr/>
      <dgm:t>
        <a:bodyPr/>
        <a:lstStyle/>
        <a:p>
          <a:endParaRPr lang="en-US"/>
        </a:p>
      </dgm:t>
    </dgm:pt>
    <dgm:pt modelId="{EE020FC2-FF65-574C-BEA4-60902F08BE1F}" type="sibTrans" cxnId="{31399495-C4C1-C243-8906-DE3A926951E4}">
      <dgm:prSet/>
      <dgm:spPr/>
      <dgm:t>
        <a:bodyPr/>
        <a:lstStyle/>
        <a:p>
          <a:endParaRPr lang="en-US"/>
        </a:p>
      </dgm:t>
    </dgm:pt>
    <dgm:pt modelId="{D91002DB-DD94-AA40-892A-E0E38D318560}">
      <dgm:prSet custT="1"/>
      <dgm:sp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solidFill>
            <a:schemeClr val="accent1"/>
          </a:solidFill>
        </a:ln>
      </dgm:spPr>
      <dgm:t>
        <a:bodyPr/>
        <a:lstStyle/>
        <a:p>
          <a:pPr rtl="0">
            <a:spcAft>
              <a:spcPts val="0"/>
            </a:spcAft>
          </a:pPr>
          <a:r>
            <a:rPr lang="es-ES_tradnl" sz="1600" dirty="0" smtClean="0">
              <a:solidFill>
                <a:schemeClr val="tx1"/>
              </a:solidFill>
            </a:rPr>
            <a:t>2009</a:t>
          </a:r>
          <a:r>
            <a:rPr lang="es-ES_tradnl" sz="1100" dirty="0" smtClean="0">
              <a:solidFill>
                <a:schemeClr val="tx1"/>
              </a:solidFill>
            </a:rPr>
            <a:t> </a:t>
          </a:r>
        </a:p>
        <a:p>
          <a:pPr rtl="0">
            <a:spcAft>
              <a:spcPts val="0"/>
            </a:spcAft>
          </a:pPr>
          <a:r>
            <a:rPr lang="es-ES_tradnl" sz="1400" b="1" dirty="0" err="1" smtClean="0">
              <a:solidFill>
                <a:schemeClr val="tx1"/>
              </a:solidFill>
            </a:rPr>
            <a:t>Ocean</a:t>
          </a:r>
          <a:endParaRPr lang="es-ES_tradnl" sz="1400" b="1" dirty="0" smtClean="0">
            <a:solidFill>
              <a:schemeClr val="tx1"/>
            </a:solidFill>
          </a:endParaRPr>
        </a:p>
        <a:p>
          <a:pPr rtl="0">
            <a:spcAft>
              <a:spcPts val="0"/>
            </a:spcAft>
          </a:pPr>
          <a:r>
            <a:rPr lang="es-ES_tradnl" sz="1400" b="1" dirty="0" smtClean="0">
              <a:solidFill>
                <a:schemeClr val="tx1"/>
              </a:solidFill>
            </a:rPr>
            <a:t>Teacher Academy</a:t>
          </a:r>
          <a:endParaRPr lang="es-ES_tradnl" sz="1400" b="1" dirty="0">
            <a:solidFill>
              <a:schemeClr val="tx1"/>
            </a:solidFill>
          </a:endParaRPr>
        </a:p>
      </dgm:t>
    </dgm:pt>
    <dgm:pt modelId="{B6265E0D-11FC-D541-921C-8838B3C180CD}" type="parTrans" cxnId="{11836C2B-6021-BF4C-8216-76045E254CCD}">
      <dgm:prSet/>
      <dgm:spPr/>
      <dgm:t>
        <a:bodyPr/>
        <a:lstStyle/>
        <a:p>
          <a:endParaRPr lang="en-US"/>
        </a:p>
      </dgm:t>
    </dgm:pt>
    <dgm:pt modelId="{1A63A758-F383-D441-A673-5393B03B4994}" type="sibTrans" cxnId="{11836C2B-6021-BF4C-8216-76045E254CCD}">
      <dgm:prSet/>
      <dgm:spPr/>
      <dgm:t>
        <a:bodyPr/>
        <a:lstStyle/>
        <a:p>
          <a:endParaRPr lang="en-US"/>
        </a:p>
      </dgm:t>
    </dgm:pt>
    <dgm:pt modelId="{1A4AAD55-FFEA-9940-964E-57BA820256AF}">
      <dgm:prSet custT="1"/>
      <dgm: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2700">
          <a:solidFill>
            <a:schemeClr val="accent1"/>
          </a:solidFill>
        </a:ln>
      </dgm:spPr>
      <dgm:t>
        <a:bodyPr/>
        <a:lstStyle/>
        <a:p>
          <a:pPr algn="l" rtl="0">
            <a:spcAft>
              <a:spcPts val="0"/>
            </a:spcAft>
          </a:pPr>
          <a:r>
            <a:rPr lang="es-ES_tradnl" sz="1800" dirty="0" smtClean="0">
              <a:solidFill>
                <a:schemeClr val="tx1"/>
              </a:solidFill>
            </a:rPr>
            <a:t>2014</a:t>
          </a:r>
        </a:p>
        <a:p>
          <a:pPr algn="l" rtl="0">
            <a:spcAft>
              <a:spcPts val="0"/>
            </a:spcAft>
          </a:pPr>
          <a:r>
            <a:rPr lang="es-ES_tradnl" sz="1600" b="1" dirty="0" smtClean="0">
              <a:solidFill>
                <a:schemeClr val="tx1"/>
              </a:solidFill>
            </a:rPr>
            <a:t>OceanTeacher Global Academy</a:t>
          </a:r>
          <a:endParaRPr lang="es-ES_tradnl" sz="1600" b="1" dirty="0">
            <a:solidFill>
              <a:schemeClr val="tx1"/>
            </a:solidFill>
          </a:endParaRPr>
        </a:p>
      </dgm:t>
    </dgm:pt>
    <dgm:pt modelId="{C220CEF9-9DB4-BF44-AA30-CCC1B7381537}" type="parTrans" cxnId="{0BB9783D-0175-404B-86D8-E31E186EA139}">
      <dgm:prSet/>
      <dgm:spPr/>
      <dgm:t>
        <a:bodyPr/>
        <a:lstStyle/>
        <a:p>
          <a:endParaRPr lang="en-US"/>
        </a:p>
      </dgm:t>
    </dgm:pt>
    <dgm:pt modelId="{48B5E2D5-DFE9-2447-8E9D-177840982E03}" type="sibTrans" cxnId="{0BB9783D-0175-404B-86D8-E31E186EA139}">
      <dgm:prSet/>
      <dgm:spPr/>
      <dgm:t>
        <a:bodyPr/>
        <a:lstStyle/>
        <a:p>
          <a:endParaRPr lang="en-US"/>
        </a:p>
      </dgm:t>
    </dgm:pt>
    <dgm:pt modelId="{22DCDE2A-2925-2B4C-A700-4B3E9C3BCF0A}" type="pres">
      <dgm:prSet presAssocID="{A3CAC2E4-E040-8547-9E0E-54E2B4895ABD}" presName="CompostProcess" presStyleCnt="0">
        <dgm:presLayoutVars>
          <dgm:dir/>
          <dgm:resizeHandles val="exact"/>
        </dgm:presLayoutVars>
      </dgm:prSet>
      <dgm:spPr/>
      <dgm:t>
        <a:bodyPr/>
        <a:lstStyle/>
        <a:p>
          <a:endParaRPr lang="en-US"/>
        </a:p>
      </dgm:t>
    </dgm:pt>
    <dgm:pt modelId="{1E8D25CA-C14A-5E44-8DB0-C10DADBA27B4}" type="pres">
      <dgm:prSet presAssocID="{A3CAC2E4-E040-8547-9E0E-54E2B4895ABD}" presName="arrow" presStyleLbl="bgShp" presStyleIdx="0" presStyleCnt="1" custScaleX="117647"/>
      <dgm:spPr>
        <a:gradFill rotWithShape="0">
          <a:gsLst>
            <a:gs pos="0">
              <a:schemeClr val="bg2">
                <a:alpha val="46000"/>
                <a:lumMod val="11000"/>
                <a:lumOff val="89000"/>
              </a:schemeClr>
            </a:gs>
            <a:gs pos="100000">
              <a:schemeClr val="bg2">
                <a:lumMod val="50000"/>
                <a:alpha val="12000"/>
              </a:schemeClr>
            </a:gs>
            <a:gs pos="100000">
              <a:schemeClr val="accent2">
                <a:hueOff val="0"/>
                <a:satOff val="0"/>
                <a:lumOff val="0"/>
                <a:alphaOff val="0"/>
                <a:tint val="50000"/>
                <a:shade val="100000"/>
                <a:satMod val="150000"/>
              </a:schemeClr>
            </a:gs>
          </a:gsLst>
          <a:path path="circle">
            <a:fillToRect l="100000" t="100000" r="100000" b="100000"/>
          </a:path>
        </a:gradFill>
        <a:ln w="12700">
          <a:solidFill>
            <a:schemeClr val="accent1"/>
          </a:solidFill>
        </a:ln>
      </dgm:spPr>
      <dgm:t>
        <a:bodyPr/>
        <a:lstStyle/>
        <a:p>
          <a:endParaRPr lang="en-US"/>
        </a:p>
      </dgm:t>
    </dgm:pt>
    <dgm:pt modelId="{5B4B106C-C169-9543-9A45-FC24D4B56C66}" type="pres">
      <dgm:prSet presAssocID="{A3CAC2E4-E040-8547-9E0E-54E2B4895ABD}" presName="linearProcess" presStyleCnt="0"/>
      <dgm:spPr/>
    </dgm:pt>
    <dgm:pt modelId="{60A4554B-98CF-0943-B701-9957735F1144}" type="pres">
      <dgm:prSet presAssocID="{9DF9BAF2-F9D8-A243-BB12-3049831E5D2A}" presName="textNode" presStyleLbl="node1" presStyleIdx="0" presStyleCnt="7" custScaleX="111866" custScaleY="99671" custLinFactNeighborX="73063">
        <dgm:presLayoutVars>
          <dgm:bulletEnabled val="1"/>
        </dgm:presLayoutVars>
      </dgm:prSet>
      <dgm:spPr/>
      <dgm:t>
        <a:bodyPr/>
        <a:lstStyle/>
        <a:p>
          <a:endParaRPr lang="en-US"/>
        </a:p>
      </dgm:t>
    </dgm:pt>
    <dgm:pt modelId="{4ED599D8-032C-C849-AA75-407C49E2F187}" type="pres">
      <dgm:prSet presAssocID="{7734981B-7F33-BB4D-B537-6A1A248A9A3D}" presName="sibTrans" presStyleCnt="0"/>
      <dgm:spPr/>
    </dgm:pt>
    <dgm:pt modelId="{35ADBC48-F332-3C42-971A-EBA42CB7971B}" type="pres">
      <dgm:prSet presAssocID="{90A20CDB-DBD8-614D-813D-16CB5E3AF556}" presName="textNode" presStyleLbl="node1" presStyleIdx="1" presStyleCnt="7" custScaleX="159836" custScaleY="101095" custLinFactNeighborX="20789" custLinFactNeighborY="-712">
        <dgm:presLayoutVars>
          <dgm:bulletEnabled val="1"/>
        </dgm:presLayoutVars>
      </dgm:prSet>
      <dgm:spPr/>
      <dgm:t>
        <a:bodyPr/>
        <a:lstStyle/>
        <a:p>
          <a:endParaRPr lang="en-US"/>
        </a:p>
      </dgm:t>
    </dgm:pt>
    <dgm:pt modelId="{8A8EACD7-4665-1B47-BABE-2A7456426342}" type="pres">
      <dgm:prSet presAssocID="{C72C4014-3B2D-8548-81A0-6CE50BA3CC76}" presName="sibTrans" presStyleCnt="0"/>
      <dgm:spPr/>
    </dgm:pt>
    <dgm:pt modelId="{33D02221-3365-2C4A-B360-7A9ED72F2930}" type="pres">
      <dgm:prSet presAssocID="{D9529223-8716-624A-9855-8CF8A7FD86CB}" presName="textNode" presStyleLbl="node1" presStyleIdx="2" presStyleCnt="7" custScaleX="145545" custScaleY="99671" custLinFactNeighborX="-12018">
        <dgm:presLayoutVars>
          <dgm:bulletEnabled val="1"/>
        </dgm:presLayoutVars>
      </dgm:prSet>
      <dgm:spPr/>
      <dgm:t>
        <a:bodyPr/>
        <a:lstStyle/>
        <a:p>
          <a:endParaRPr lang="en-US"/>
        </a:p>
      </dgm:t>
    </dgm:pt>
    <dgm:pt modelId="{D4DE58D7-003B-DB41-9F34-F4549274826D}" type="pres">
      <dgm:prSet presAssocID="{77065776-643C-124A-A127-78D6EC2F36EC}" presName="sibTrans" presStyleCnt="0"/>
      <dgm:spPr/>
    </dgm:pt>
    <dgm:pt modelId="{284ABFE8-A2A3-5649-864C-B495740F24DC}" type="pres">
      <dgm:prSet presAssocID="{8BD4335E-CB73-F84F-929C-3A9B56131B91}" presName="textNode" presStyleLbl="node1" presStyleIdx="3" presStyleCnt="7" custScaleX="147213" custScaleY="99671" custLinFactNeighborX="29570" custLinFactNeighborY="-2087">
        <dgm:presLayoutVars>
          <dgm:bulletEnabled val="1"/>
        </dgm:presLayoutVars>
      </dgm:prSet>
      <dgm:spPr/>
      <dgm:t>
        <a:bodyPr/>
        <a:lstStyle/>
        <a:p>
          <a:endParaRPr lang="en-US"/>
        </a:p>
      </dgm:t>
    </dgm:pt>
    <dgm:pt modelId="{E1ADA355-96B5-5347-A2F5-296AA29ADF5D}" type="pres">
      <dgm:prSet presAssocID="{7948DA1D-3D8A-4C45-A7EE-193A0A4C89E1}" presName="sibTrans" presStyleCnt="0"/>
      <dgm:spPr/>
    </dgm:pt>
    <dgm:pt modelId="{CD4D5BFD-C35A-E948-971C-201098E71388}" type="pres">
      <dgm:prSet presAssocID="{19BDD567-5F4D-8F4E-A1B2-70CFEC763079}" presName="textNode" presStyleLbl="node1" presStyleIdx="4" presStyleCnt="7" custScaleX="164550" custScaleY="102631">
        <dgm:presLayoutVars>
          <dgm:bulletEnabled val="1"/>
        </dgm:presLayoutVars>
      </dgm:prSet>
      <dgm:spPr/>
      <dgm:t>
        <a:bodyPr/>
        <a:lstStyle/>
        <a:p>
          <a:endParaRPr lang="en-US"/>
        </a:p>
      </dgm:t>
    </dgm:pt>
    <dgm:pt modelId="{019EB2CE-3C4B-E348-867C-51BFEF6D88D6}" type="pres">
      <dgm:prSet presAssocID="{EE020FC2-FF65-574C-BEA4-60902F08BE1F}" presName="sibTrans" presStyleCnt="0"/>
      <dgm:spPr/>
    </dgm:pt>
    <dgm:pt modelId="{F6C4AAB3-3A3B-A64C-BAC3-20A81729646B}" type="pres">
      <dgm:prSet presAssocID="{D91002DB-DD94-AA40-892A-E0E38D318560}" presName="textNode" presStyleLbl="node1" presStyleIdx="5" presStyleCnt="7" custScaleX="170941" custScaleY="111511">
        <dgm:presLayoutVars>
          <dgm:bulletEnabled val="1"/>
        </dgm:presLayoutVars>
      </dgm:prSet>
      <dgm:spPr/>
      <dgm:t>
        <a:bodyPr/>
        <a:lstStyle/>
        <a:p>
          <a:endParaRPr lang="en-US"/>
        </a:p>
      </dgm:t>
    </dgm:pt>
    <dgm:pt modelId="{EBEE5B42-220E-7345-B0CD-8192212D9787}" type="pres">
      <dgm:prSet presAssocID="{1A63A758-F383-D441-A673-5393B03B4994}" presName="sibTrans" presStyleCnt="0"/>
      <dgm:spPr/>
    </dgm:pt>
    <dgm:pt modelId="{7CCB198F-CD40-6840-B7B4-138A49C26960}" type="pres">
      <dgm:prSet presAssocID="{1A4AAD55-FFEA-9940-964E-57BA820256AF}" presName="textNode" presStyleLbl="node1" presStyleIdx="6" presStyleCnt="7" custScaleX="249503" custScaleY="132345">
        <dgm:presLayoutVars>
          <dgm:bulletEnabled val="1"/>
        </dgm:presLayoutVars>
      </dgm:prSet>
      <dgm:spPr/>
      <dgm:t>
        <a:bodyPr/>
        <a:lstStyle/>
        <a:p>
          <a:endParaRPr lang="en-US"/>
        </a:p>
      </dgm:t>
    </dgm:pt>
  </dgm:ptLst>
  <dgm:cxnLst>
    <dgm:cxn modelId="{0BB9783D-0175-404B-86D8-E31E186EA139}" srcId="{A3CAC2E4-E040-8547-9E0E-54E2B4895ABD}" destId="{1A4AAD55-FFEA-9940-964E-57BA820256AF}" srcOrd="6" destOrd="0" parTransId="{C220CEF9-9DB4-BF44-AA30-CCC1B7381537}" sibTransId="{48B5E2D5-DFE9-2447-8E9D-177840982E03}"/>
    <dgm:cxn modelId="{11836C2B-6021-BF4C-8216-76045E254CCD}" srcId="{A3CAC2E4-E040-8547-9E0E-54E2B4895ABD}" destId="{D91002DB-DD94-AA40-892A-E0E38D318560}" srcOrd="5" destOrd="0" parTransId="{B6265E0D-11FC-D541-921C-8838B3C180CD}" sibTransId="{1A63A758-F383-D441-A673-5393B03B4994}"/>
    <dgm:cxn modelId="{3D3AF1E4-6836-4348-B736-41F20FB23072}" srcId="{A3CAC2E4-E040-8547-9E0E-54E2B4895ABD}" destId="{90A20CDB-DBD8-614D-813D-16CB5E3AF556}" srcOrd="1" destOrd="0" parTransId="{B29099C8-2EA2-2145-A41D-5DF94575A321}" sibTransId="{C72C4014-3B2D-8548-81A0-6CE50BA3CC76}"/>
    <dgm:cxn modelId="{E781C8F1-A279-6149-9F5B-54C5037707DE}" type="presOf" srcId="{8BD4335E-CB73-F84F-929C-3A9B56131B91}" destId="{284ABFE8-A2A3-5649-864C-B495740F24DC}" srcOrd="0" destOrd="0" presId="urn:microsoft.com/office/officeart/2005/8/layout/hProcess9"/>
    <dgm:cxn modelId="{54DCD0DF-2021-8C41-9893-A373466B31AE}" srcId="{A3CAC2E4-E040-8547-9E0E-54E2B4895ABD}" destId="{8BD4335E-CB73-F84F-929C-3A9B56131B91}" srcOrd="3" destOrd="0" parTransId="{600097DF-74CC-4344-BF54-4C7EA53E728C}" sibTransId="{7948DA1D-3D8A-4C45-A7EE-193A0A4C89E1}"/>
    <dgm:cxn modelId="{DFB7F40F-0A32-0F40-BB73-3586FC39D2CD}" type="presOf" srcId="{19BDD567-5F4D-8F4E-A1B2-70CFEC763079}" destId="{CD4D5BFD-C35A-E948-971C-201098E71388}" srcOrd="0" destOrd="0" presId="urn:microsoft.com/office/officeart/2005/8/layout/hProcess9"/>
    <dgm:cxn modelId="{0835E7FC-C728-2642-8A47-93D98D25EEF8}" type="presOf" srcId="{90A20CDB-DBD8-614D-813D-16CB5E3AF556}" destId="{35ADBC48-F332-3C42-971A-EBA42CB7971B}" srcOrd="0" destOrd="0" presId="urn:microsoft.com/office/officeart/2005/8/layout/hProcess9"/>
    <dgm:cxn modelId="{35A1B175-397C-5444-B119-E84BC80AB292}" type="presOf" srcId="{D91002DB-DD94-AA40-892A-E0E38D318560}" destId="{F6C4AAB3-3A3B-A64C-BAC3-20A81729646B}" srcOrd="0" destOrd="0" presId="urn:microsoft.com/office/officeart/2005/8/layout/hProcess9"/>
    <dgm:cxn modelId="{0CC03469-A5AA-4244-A177-42362068DED1}" type="presOf" srcId="{1A4AAD55-FFEA-9940-964E-57BA820256AF}" destId="{7CCB198F-CD40-6840-B7B4-138A49C26960}" srcOrd="0" destOrd="0" presId="urn:microsoft.com/office/officeart/2005/8/layout/hProcess9"/>
    <dgm:cxn modelId="{8760F25B-7765-B44C-8BCC-9A4B5C8A050D}" type="presOf" srcId="{D9529223-8716-624A-9855-8CF8A7FD86CB}" destId="{33D02221-3365-2C4A-B360-7A9ED72F2930}" srcOrd="0" destOrd="0" presId="urn:microsoft.com/office/officeart/2005/8/layout/hProcess9"/>
    <dgm:cxn modelId="{B2F8FD99-7E52-CF4B-8146-9EA1F253C071}" type="presOf" srcId="{9DF9BAF2-F9D8-A243-BB12-3049831E5D2A}" destId="{60A4554B-98CF-0943-B701-9957735F1144}" srcOrd="0" destOrd="0" presId="urn:microsoft.com/office/officeart/2005/8/layout/hProcess9"/>
    <dgm:cxn modelId="{31399495-C4C1-C243-8906-DE3A926951E4}" srcId="{A3CAC2E4-E040-8547-9E0E-54E2B4895ABD}" destId="{19BDD567-5F4D-8F4E-A1B2-70CFEC763079}" srcOrd="4" destOrd="0" parTransId="{8821A00B-6E4C-8A4F-9BF1-7A203169BD6F}" sibTransId="{EE020FC2-FF65-574C-BEA4-60902F08BE1F}"/>
    <dgm:cxn modelId="{799E5C7C-A985-8843-992B-CF6567D30A0D}" srcId="{A3CAC2E4-E040-8547-9E0E-54E2B4895ABD}" destId="{D9529223-8716-624A-9855-8CF8A7FD86CB}" srcOrd="2" destOrd="0" parTransId="{FEFFF693-BED8-514D-98D5-2A33EAFCCFC1}" sibTransId="{77065776-643C-124A-A127-78D6EC2F36EC}"/>
    <dgm:cxn modelId="{7E609C9A-BABF-ED46-80F8-FD720BA43415}" type="presOf" srcId="{A3CAC2E4-E040-8547-9E0E-54E2B4895ABD}" destId="{22DCDE2A-2925-2B4C-A700-4B3E9C3BCF0A}" srcOrd="0" destOrd="0" presId="urn:microsoft.com/office/officeart/2005/8/layout/hProcess9"/>
    <dgm:cxn modelId="{60FA039B-D593-4047-9620-29A225D26208}" srcId="{A3CAC2E4-E040-8547-9E0E-54E2B4895ABD}" destId="{9DF9BAF2-F9D8-A243-BB12-3049831E5D2A}" srcOrd="0" destOrd="0" parTransId="{372BC337-51F2-C74D-A044-1B2A4605F51C}" sibTransId="{7734981B-7F33-BB4D-B537-6A1A248A9A3D}"/>
    <dgm:cxn modelId="{9B723936-41E4-7346-8F44-F2779D15E941}" type="presParOf" srcId="{22DCDE2A-2925-2B4C-A700-4B3E9C3BCF0A}" destId="{1E8D25CA-C14A-5E44-8DB0-C10DADBA27B4}" srcOrd="0" destOrd="0" presId="urn:microsoft.com/office/officeart/2005/8/layout/hProcess9"/>
    <dgm:cxn modelId="{9FF88077-381B-8145-919C-FDA537D36EF6}" type="presParOf" srcId="{22DCDE2A-2925-2B4C-A700-4B3E9C3BCF0A}" destId="{5B4B106C-C169-9543-9A45-FC24D4B56C66}" srcOrd="1" destOrd="0" presId="urn:microsoft.com/office/officeart/2005/8/layout/hProcess9"/>
    <dgm:cxn modelId="{84C7AEA0-E68E-4849-BA4F-5356634E4BCE}" type="presParOf" srcId="{5B4B106C-C169-9543-9A45-FC24D4B56C66}" destId="{60A4554B-98CF-0943-B701-9957735F1144}" srcOrd="0" destOrd="0" presId="urn:microsoft.com/office/officeart/2005/8/layout/hProcess9"/>
    <dgm:cxn modelId="{23C218F8-EA7E-EC4B-BCBD-1AC882E3E714}" type="presParOf" srcId="{5B4B106C-C169-9543-9A45-FC24D4B56C66}" destId="{4ED599D8-032C-C849-AA75-407C49E2F187}" srcOrd="1" destOrd="0" presId="urn:microsoft.com/office/officeart/2005/8/layout/hProcess9"/>
    <dgm:cxn modelId="{1FCE4144-1DF3-354C-A8B2-228017E79052}" type="presParOf" srcId="{5B4B106C-C169-9543-9A45-FC24D4B56C66}" destId="{35ADBC48-F332-3C42-971A-EBA42CB7971B}" srcOrd="2" destOrd="0" presId="urn:microsoft.com/office/officeart/2005/8/layout/hProcess9"/>
    <dgm:cxn modelId="{31FEF311-E8E8-1A4F-8926-58B092098D46}" type="presParOf" srcId="{5B4B106C-C169-9543-9A45-FC24D4B56C66}" destId="{8A8EACD7-4665-1B47-BABE-2A7456426342}" srcOrd="3" destOrd="0" presId="urn:microsoft.com/office/officeart/2005/8/layout/hProcess9"/>
    <dgm:cxn modelId="{482B8A3B-523E-9B4E-ABAB-5C3D1A82F226}" type="presParOf" srcId="{5B4B106C-C169-9543-9A45-FC24D4B56C66}" destId="{33D02221-3365-2C4A-B360-7A9ED72F2930}" srcOrd="4" destOrd="0" presId="urn:microsoft.com/office/officeart/2005/8/layout/hProcess9"/>
    <dgm:cxn modelId="{61834A73-8180-2642-9533-CE785827AE83}" type="presParOf" srcId="{5B4B106C-C169-9543-9A45-FC24D4B56C66}" destId="{D4DE58D7-003B-DB41-9F34-F4549274826D}" srcOrd="5" destOrd="0" presId="urn:microsoft.com/office/officeart/2005/8/layout/hProcess9"/>
    <dgm:cxn modelId="{F65638BB-492E-8D47-9358-78C4BB8B0800}" type="presParOf" srcId="{5B4B106C-C169-9543-9A45-FC24D4B56C66}" destId="{284ABFE8-A2A3-5649-864C-B495740F24DC}" srcOrd="6" destOrd="0" presId="urn:microsoft.com/office/officeart/2005/8/layout/hProcess9"/>
    <dgm:cxn modelId="{85F624B7-D52A-6647-8734-65AD796D57ED}" type="presParOf" srcId="{5B4B106C-C169-9543-9A45-FC24D4B56C66}" destId="{E1ADA355-96B5-5347-A2F5-296AA29ADF5D}" srcOrd="7" destOrd="0" presId="urn:microsoft.com/office/officeart/2005/8/layout/hProcess9"/>
    <dgm:cxn modelId="{746964CA-6FF3-F54F-B769-D177AD346778}" type="presParOf" srcId="{5B4B106C-C169-9543-9A45-FC24D4B56C66}" destId="{CD4D5BFD-C35A-E948-971C-201098E71388}" srcOrd="8" destOrd="0" presId="urn:microsoft.com/office/officeart/2005/8/layout/hProcess9"/>
    <dgm:cxn modelId="{0D91B911-112E-584E-9E35-E84595B7146E}" type="presParOf" srcId="{5B4B106C-C169-9543-9A45-FC24D4B56C66}" destId="{019EB2CE-3C4B-E348-867C-51BFEF6D88D6}" srcOrd="9" destOrd="0" presId="urn:microsoft.com/office/officeart/2005/8/layout/hProcess9"/>
    <dgm:cxn modelId="{73D39C5F-9408-C047-8092-B1F17A675722}" type="presParOf" srcId="{5B4B106C-C169-9543-9A45-FC24D4B56C66}" destId="{F6C4AAB3-3A3B-A64C-BAC3-20A81729646B}" srcOrd="10" destOrd="0" presId="urn:microsoft.com/office/officeart/2005/8/layout/hProcess9"/>
    <dgm:cxn modelId="{B8792E94-6159-5F47-AC41-A238F85D440C}" type="presParOf" srcId="{5B4B106C-C169-9543-9A45-FC24D4B56C66}" destId="{EBEE5B42-220E-7345-B0CD-8192212D9787}" srcOrd="11" destOrd="0" presId="urn:microsoft.com/office/officeart/2005/8/layout/hProcess9"/>
    <dgm:cxn modelId="{EA699A3E-3B1B-AF4F-84B0-7E5AD1D12C2C}" type="presParOf" srcId="{5B4B106C-C169-9543-9A45-FC24D4B56C66}" destId="{7CCB198F-CD40-6840-B7B4-138A49C26960}"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D25CA-C14A-5E44-8DB0-C10DADBA27B4}">
      <dsp:nvSpPr>
        <dsp:cNvPr id="0" name=""/>
        <dsp:cNvSpPr/>
      </dsp:nvSpPr>
      <dsp:spPr>
        <a:xfrm>
          <a:off x="2" y="0"/>
          <a:ext cx="8625834" cy="2574316"/>
        </a:xfrm>
        <a:prstGeom prst="rightArrow">
          <a:avLst/>
        </a:prstGeom>
        <a:gradFill rotWithShape="0">
          <a:gsLst>
            <a:gs pos="0">
              <a:schemeClr val="bg2">
                <a:alpha val="46000"/>
                <a:lumMod val="11000"/>
                <a:lumOff val="89000"/>
              </a:schemeClr>
            </a:gs>
            <a:gs pos="100000">
              <a:schemeClr val="bg2">
                <a:lumMod val="50000"/>
                <a:alpha val="12000"/>
              </a:schemeClr>
            </a:gs>
            <a:gs pos="100000">
              <a:schemeClr val="accent2">
                <a:hueOff val="0"/>
                <a:satOff val="0"/>
                <a:lumOff val="0"/>
                <a:alphaOff val="0"/>
                <a:tint val="50000"/>
                <a:shade val="100000"/>
                <a:satMod val="150000"/>
              </a:schemeClr>
            </a:gs>
          </a:gsLst>
          <a:path path="circle">
            <a:fillToRect l="100000" t="100000" r="100000" b="100000"/>
          </a:path>
        </a:gradFill>
        <a:ln w="12700">
          <a:solidFill>
            <a:schemeClr val="accent1"/>
          </a:solidFill>
        </a:ln>
        <a:effectLst>
          <a:outerShdw blurRad="63500" dist="25400" dir="5400000" sx="101000" sy="101000" rotWithShape="0">
            <a:srgbClr val="000000">
              <a:alpha val="40000"/>
            </a:srgbClr>
          </a:outerShdw>
        </a:effectLst>
      </dsp:spPr>
      <dsp:style>
        <a:lnRef idx="0">
          <a:scrgbClr r="0" g="0" b="0"/>
        </a:lnRef>
        <a:fillRef idx="1">
          <a:scrgbClr r="0" g="0" b="0"/>
        </a:fillRef>
        <a:effectRef idx="2">
          <a:scrgbClr r="0" g="0" b="0"/>
        </a:effectRef>
        <a:fontRef idx="minor"/>
      </dsp:style>
    </dsp:sp>
    <dsp:sp modelId="{60A4554B-98CF-0943-B701-9957735F1144}">
      <dsp:nvSpPr>
        <dsp:cNvPr id="0" name=""/>
        <dsp:cNvSpPr/>
      </dsp:nvSpPr>
      <dsp:spPr>
        <a:xfrm>
          <a:off x="86946" y="773988"/>
          <a:ext cx="771762" cy="10263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2700">
          <a:solidFill>
            <a:schemeClr val="accent1"/>
          </a:solid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solidFill>
                <a:schemeClr val="tx1"/>
              </a:solidFill>
            </a:rPr>
            <a:t>Early</a:t>
          </a:r>
          <a:r>
            <a:rPr lang="en-US" sz="1400" kern="1200" dirty="0" smtClean="0">
              <a:solidFill>
                <a:srgbClr val="000000"/>
              </a:solidFill>
            </a:rPr>
            <a:t> </a:t>
          </a:r>
          <a:r>
            <a:rPr lang="en-US" sz="1400" kern="1200" dirty="0" smtClean="0">
              <a:solidFill>
                <a:schemeClr val="tx1"/>
              </a:solidFill>
            </a:rPr>
            <a:t>1980s</a:t>
          </a:r>
          <a:endParaRPr lang="en-US" sz="1400" kern="1200" dirty="0">
            <a:solidFill>
              <a:schemeClr val="tx1"/>
            </a:solidFill>
          </a:endParaRPr>
        </a:p>
      </dsp:txBody>
      <dsp:txXfrm>
        <a:off x="124620" y="811662"/>
        <a:ext cx="696414" cy="950990"/>
      </dsp:txXfrm>
    </dsp:sp>
    <dsp:sp modelId="{35ADBC48-F332-3C42-971A-EBA42CB7971B}">
      <dsp:nvSpPr>
        <dsp:cNvPr id="0" name=""/>
        <dsp:cNvSpPr/>
      </dsp:nvSpPr>
      <dsp:spPr>
        <a:xfrm>
          <a:off x="913585" y="759325"/>
          <a:ext cx="1102706" cy="1041001"/>
        </a:xfrm>
        <a:prstGeom prst="round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12700">
          <a:solidFill>
            <a:schemeClr val="accent1"/>
          </a:solid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s-ES_tradnl" sz="1200" b="0" kern="1200" dirty="0" smtClean="0">
              <a:solidFill>
                <a:schemeClr val="tx1"/>
              </a:solidFill>
            </a:rPr>
            <a:t>1989 </a:t>
          </a:r>
          <a:r>
            <a:rPr lang="es-ES_tradnl" sz="1100" b="1" kern="1200" dirty="0" smtClean="0">
              <a:solidFill>
                <a:schemeClr val="tx1"/>
              </a:solidFill>
            </a:rPr>
            <a:t>ODINAFRICA</a:t>
          </a:r>
          <a:endParaRPr lang="es-ES_tradnl" sz="1100" b="1" kern="1200" dirty="0">
            <a:solidFill>
              <a:schemeClr val="tx1"/>
            </a:solidFill>
          </a:endParaRPr>
        </a:p>
      </dsp:txBody>
      <dsp:txXfrm>
        <a:off x="964402" y="810142"/>
        <a:ext cx="1001072" cy="939367"/>
      </dsp:txXfrm>
    </dsp:sp>
    <dsp:sp modelId="{33D02221-3365-2C4A-B360-7A9ED72F2930}">
      <dsp:nvSpPr>
        <dsp:cNvPr id="0" name=""/>
        <dsp:cNvSpPr/>
      </dsp:nvSpPr>
      <dsp:spPr>
        <a:xfrm>
          <a:off x="2093552" y="773988"/>
          <a:ext cx="1004112" cy="1026338"/>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solidFill>
            <a:schemeClr val="accent1"/>
          </a:solid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ts val="0"/>
            </a:spcAft>
          </a:pPr>
          <a:r>
            <a:rPr lang="ro-RO" sz="1400" kern="1200" dirty="0" smtClean="0">
              <a:solidFill>
                <a:schemeClr val="tx1"/>
              </a:solidFill>
            </a:rPr>
            <a:t>1991</a:t>
          </a:r>
        </a:p>
        <a:p>
          <a:pPr lvl="0" algn="ctr" defTabSz="622300" rtl="0">
            <a:lnSpc>
              <a:spcPct val="90000"/>
            </a:lnSpc>
            <a:spcBef>
              <a:spcPct val="0"/>
            </a:spcBef>
            <a:spcAft>
              <a:spcPts val="0"/>
            </a:spcAft>
          </a:pPr>
          <a:r>
            <a:rPr lang="ro-RO" sz="1400" b="1" kern="1200" dirty="0" smtClean="0">
              <a:solidFill>
                <a:schemeClr val="tx1"/>
              </a:solidFill>
            </a:rPr>
            <a:t>OceanPC</a:t>
          </a:r>
          <a:endParaRPr lang="ro-RO" sz="1400" b="1" kern="1200" dirty="0">
            <a:solidFill>
              <a:schemeClr val="tx1"/>
            </a:solidFill>
          </a:endParaRPr>
        </a:p>
      </dsp:txBody>
      <dsp:txXfrm>
        <a:off x="2142569" y="823005"/>
        <a:ext cx="906078" cy="928304"/>
      </dsp:txXfrm>
    </dsp:sp>
    <dsp:sp modelId="{284ABFE8-A2A3-5649-864C-B495740F24DC}">
      <dsp:nvSpPr>
        <dsp:cNvPr id="0" name=""/>
        <dsp:cNvSpPr/>
      </dsp:nvSpPr>
      <dsp:spPr>
        <a:xfrm>
          <a:off x="3260467" y="752498"/>
          <a:ext cx="1015620" cy="1026338"/>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solidFill>
            <a:schemeClr val="accent1"/>
          </a:solid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ts val="0"/>
            </a:spcAft>
          </a:pPr>
          <a:r>
            <a:rPr lang="es-ES_tradnl" sz="1400" kern="1200" dirty="0" smtClean="0">
              <a:solidFill>
                <a:schemeClr val="tx1"/>
              </a:solidFill>
            </a:rPr>
            <a:t>1997</a:t>
          </a:r>
        </a:p>
        <a:p>
          <a:pPr lvl="0" algn="ctr" defTabSz="622300" rtl="0">
            <a:lnSpc>
              <a:spcPct val="90000"/>
            </a:lnSpc>
            <a:spcBef>
              <a:spcPct val="0"/>
            </a:spcBef>
            <a:spcAft>
              <a:spcPts val="0"/>
            </a:spcAft>
          </a:pPr>
          <a:r>
            <a:rPr lang="es-ES_tradnl" sz="1100" b="1" kern="1200" dirty="0" smtClean="0">
              <a:solidFill>
                <a:schemeClr val="tx1"/>
              </a:solidFill>
            </a:rPr>
            <a:t>IODE </a:t>
          </a:r>
          <a:r>
            <a:rPr lang="es-ES_tradnl" sz="1100" b="1" kern="1200" dirty="0" err="1" smtClean="0">
              <a:solidFill>
                <a:schemeClr val="tx1"/>
              </a:solidFill>
            </a:rPr>
            <a:t>Resource</a:t>
          </a:r>
          <a:r>
            <a:rPr lang="es-ES_tradnl" sz="1100" b="1" kern="1200" dirty="0" smtClean="0">
              <a:solidFill>
                <a:schemeClr val="tx1"/>
              </a:solidFill>
            </a:rPr>
            <a:t> Kit</a:t>
          </a:r>
          <a:endParaRPr lang="es-ES_tradnl" sz="1100" b="1" kern="1200" dirty="0">
            <a:solidFill>
              <a:schemeClr val="tx1"/>
            </a:solidFill>
          </a:endParaRPr>
        </a:p>
      </dsp:txBody>
      <dsp:txXfrm>
        <a:off x="3310045" y="802076"/>
        <a:ext cx="916464" cy="927182"/>
      </dsp:txXfrm>
    </dsp:sp>
    <dsp:sp modelId="{CD4D5BFD-C35A-E948-971C-201098E71388}">
      <dsp:nvSpPr>
        <dsp:cNvPr id="0" name=""/>
        <dsp:cNvSpPr/>
      </dsp:nvSpPr>
      <dsp:spPr>
        <a:xfrm>
          <a:off x="4357070" y="758748"/>
          <a:ext cx="1135228" cy="1056818"/>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solidFill>
            <a:schemeClr val="accent1"/>
          </a:solid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ts val="0"/>
            </a:spcAft>
          </a:pPr>
          <a:r>
            <a:rPr lang="es-ES_tradnl" sz="1800" kern="1200" dirty="0" smtClean="0">
              <a:solidFill>
                <a:schemeClr val="tx1"/>
              </a:solidFill>
            </a:rPr>
            <a:t>2001</a:t>
          </a:r>
          <a:r>
            <a:rPr lang="es-ES_tradnl" sz="1050" kern="1200" dirty="0" smtClean="0">
              <a:solidFill>
                <a:schemeClr val="tx1"/>
              </a:solidFill>
            </a:rPr>
            <a:t> </a:t>
          </a:r>
          <a:r>
            <a:rPr lang="es-ES_tradnl" sz="1200" b="1" kern="1200" dirty="0" err="1" smtClean="0">
              <a:solidFill>
                <a:schemeClr val="tx1"/>
              </a:solidFill>
            </a:rPr>
            <a:t>Ocean</a:t>
          </a:r>
          <a:endParaRPr lang="es-ES_tradnl" sz="1400" b="1" kern="1200" dirty="0" smtClean="0">
            <a:solidFill>
              <a:schemeClr val="tx1"/>
            </a:solidFill>
          </a:endParaRPr>
        </a:p>
        <a:p>
          <a:pPr lvl="0" algn="ctr" defTabSz="800100" rtl="0">
            <a:lnSpc>
              <a:spcPct val="90000"/>
            </a:lnSpc>
            <a:spcBef>
              <a:spcPct val="0"/>
            </a:spcBef>
            <a:spcAft>
              <a:spcPct val="35000"/>
            </a:spcAft>
          </a:pPr>
          <a:r>
            <a:rPr lang="es-ES_tradnl" sz="1400" b="1" kern="1200" dirty="0" err="1" smtClean="0">
              <a:solidFill>
                <a:schemeClr val="tx1"/>
              </a:solidFill>
            </a:rPr>
            <a:t>Teacher</a:t>
          </a:r>
          <a:endParaRPr lang="es-ES_tradnl" sz="1400" b="1" kern="1200" dirty="0">
            <a:solidFill>
              <a:schemeClr val="tx1"/>
            </a:solidFill>
          </a:endParaRPr>
        </a:p>
      </dsp:txBody>
      <dsp:txXfrm>
        <a:off x="4408660" y="810338"/>
        <a:ext cx="1032048" cy="953638"/>
      </dsp:txXfrm>
    </dsp:sp>
    <dsp:sp modelId="{F6C4AAB3-3A3B-A64C-BAC3-20A81729646B}">
      <dsp:nvSpPr>
        <dsp:cNvPr id="0" name=""/>
        <dsp:cNvSpPr/>
      </dsp:nvSpPr>
      <dsp:spPr>
        <a:xfrm>
          <a:off x="5607282" y="713028"/>
          <a:ext cx="1179319" cy="1148258"/>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solidFill>
            <a:schemeClr val="accent1"/>
          </a:solid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ts val="0"/>
            </a:spcAft>
          </a:pPr>
          <a:r>
            <a:rPr lang="es-ES_tradnl" sz="1600" kern="1200" dirty="0" smtClean="0">
              <a:solidFill>
                <a:schemeClr val="tx1"/>
              </a:solidFill>
            </a:rPr>
            <a:t>2009</a:t>
          </a:r>
          <a:r>
            <a:rPr lang="es-ES_tradnl" sz="1100" kern="1200" dirty="0" smtClean="0">
              <a:solidFill>
                <a:schemeClr val="tx1"/>
              </a:solidFill>
            </a:rPr>
            <a:t> </a:t>
          </a:r>
        </a:p>
        <a:p>
          <a:pPr lvl="0" algn="ctr" defTabSz="711200" rtl="0">
            <a:lnSpc>
              <a:spcPct val="90000"/>
            </a:lnSpc>
            <a:spcBef>
              <a:spcPct val="0"/>
            </a:spcBef>
            <a:spcAft>
              <a:spcPts val="0"/>
            </a:spcAft>
          </a:pPr>
          <a:r>
            <a:rPr lang="es-ES_tradnl" sz="1400" b="1" kern="1200" dirty="0" err="1" smtClean="0">
              <a:solidFill>
                <a:schemeClr val="tx1"/>
              </a:solidFill>
            </a:rPr>
            <a:t>Ocean</a:t>
          </a:r>
          <a:endParaRPr lang="es-ES_tradnl" sz="1400" b="1" kern="1200" dirty="0" smtClean="0">
            <a:solidFill>
              <a:schemeClr val="tx1"/>
            </a:solidFill>
          </a:endParaRPr>
        </a:p>
        <a:p>
          <a:pPr lvl="0" algn="ctr" defTabSz="711200" rtl="0">
            <a:lnSpc>
              <a:spcPct val="90000"/>
            </a:lnSpc>
            <a:spcBef>
              <a:spcPct val="0"/>
            </a:spcBef>
            <a:spcAft>
              <a:spcPts val="0"/>
            </a:spcAft>
          </a:pPr>
          <a:r>
            <a:rPr lang="es-ES_tradnl" sz="1400" b="1" kern="1200" dirty="0" smtClean="0">
              <a:solidFill>
                <a:schemeClr val="tx1"/>
              </a:solidFill>
            </a:rPr>
            <a:t>Teacher Academy</a:t>
          </a:r>
          <a:endParaRPr lang="es-ES_tradnl" sz="1400" b="1" kern="1200" dirty="0">
            <a:solidFill>
              <a:schemeClr val="tx1"/>
            </a:solidFill>
          </a:endParaRPr>
        </a:p>
      </dsp:txBody>
      <dsp:txXfrm>
        <a:off x="5663335" y="769081"/>
        <a:ext cx="1067213" cy="1036152"/>
      </dsp:txXfrm>
    </dsp:sp>
    <dsp:sp modelId="{7CCB198F-CD40-6840-B7B4-138A49C26960}">
      <dsp:nvSpPr>
        <dsp:cNvPr id="0" name=""/>
        <dsp:cNvSpPr/>
      </dsp:nvSpPr>
      <dsp:spPr>
        <a:xfrm>
          <a:off x="6901584" y="605762"/>
          <a:ext cx="1721317" cy="1362791"/>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2700">
          <a:solidFill>
            <a:schemeClr val="accent1"/>
          </a:solid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ts val="0"/>
            </a:spcAft>
          </a:pPr>
          <a:r>
            <a:rPr lang="es-ES_tradnl" sz="1800" kern="1200" dirty="0" smtClean="0">
              <a:solidFill>
                <a:schemeClr val="tx1"/>
              </a:solidFill>
            </a:rPr>
            <a:t>2014</a:t>
          </a:r>
        </a:p>
        <a:p>
          <a:pPr lvl="0" algn="l" defTabSz="800100" rtl="0">
            <a:lnSpc>
              <a:spcPct val="90000"/>
            </a:lnSpc>
            <a:spcBef>
              <a:spcPct val="0"/>
            </a:spcBef>
            <a:spcAft>
              <a:spcPts val="0"/>
            </a:spcAft>
          </a:pPr>
          <a:r>
            <a:rPr lang="es-ES_tradnl" sz="1600" b="1" kern="1200" dirty="0" smtClean="0">
              <a:solidFill>
                <a:schemeClr val="tx1"/>
              </a:solidFill>
            </a:rPr>
            <a:t>OceanTeacher Global Academy</a:t>
          </a:r>
          <a:endParaRPr lang="es-ES_tradnl" sz="1600" b="1" kern="1200" dirty="0">
            <a:solidFill>
              <a:schemeClr val="tx1"/>
            </a:solidFill>
          </a:endParaRPr>
        </a:p>
      </dsp:txBody>
      <dsp:txXfrm>
        <a:off x="6968110" y="672288"/>
        <a:ext cx="1588265" cy="122973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F4C7F9-5E8E-234A-A9A4-BDDC308BCB16}" type="datetimeFigureOut">
              <a:rPr lang="en-US" smtClean="0"/>
              <a:t>3/8/17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7D0E19-570F-194E-B558-AB2E111E7B8D}" type="slidenum">
              <a:rPr lang="en-US" smtClean="0"/>
              <a:t>‹#›</a:t>
            </a:fld>
            <a:endParaRPr lang="en-US"/>
          </a:p>
        </p:txBody>
      </p:sp>
    </p:spTree>
    <p:extLst>
      <p:ext uri="{BB962C8B-B14F-4D97-AF65-F5344CB8AC3E}">
        <p14:creationId xmlns:p14="http://schemas.microsoft.com/office/powerpoint/2010/main" val="920243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D0E19-570F-194E-B558-AB2E111E7B8D}" type="slidenum">
              <a:rPr lang="en-US" smtClean="0"/>
              <a:t>2</a:t>
            </a:fld>
            <a:endParaRPr lang="en-US"/>
          </a:p>
        </p:txBody>
      </p:sp>
    </p:spTree>
    <p:extLst>
      <p:ext uri="{BB962C8B-B14F-4D97-AF65-F5344CB8AC3E}">
        <p14:creationId xmlns:p14="http://schemas.microsoft.com/office/powerpoint/2010/main" val="2315410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Espace réservé de l'image des diapositives 1"/>
          <p:cNvSpPr>
            <a:spLocks noGrp="1" noRot="1" noChangeAspect="1" noTextEdit="1"/>
          </p:cNvSpPr>
          <p:nvPr>
            <p:ph type="sldImg"/>
          </p:nvPr>
        </p:nvSpPr>
        <p:spPr bwMode="auto">
          <a:xfrm>
            <a:off x="1239838" y="244475"/>
            <a:ext cx="4314825" cy="323532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4450" name="Espace réservé des commentaires 2"/>
          <p:cNvSpPr>
            <a:spLocks noGrp="1"/>
          </p:cNvSpPr>
          <p:nvPr>
            <p:ph type="body" idx="1"/>
          </p:nvPr>
        </p:nvSpPr>
        <p:spPr bwMode="auto">
          <a:xfrm>
            <a:off x="577850" y="3848100"/>
            <a:ext cx="5435600" cy="5765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altLang="fr-FR" sz="1600" noProof="0" dirty="0" smtClean="0"/>
              <a:t>The IOC has a number of global programmes which I just outlined</a:t>
            </a:r>
            <a:r>
              <a:rPr lang="en-GB" altLang="fr-FR" sz="1600" baseline="0" noProof="0" dirty="0" smtClean="0"/>
              <a:t> but we also operate at the regional level. Taking into account that the majority of our 148 Member State are developing countries, IOC has always had a strong focus on assisting member states with acquiring the necessary national capacity (mainly expertise) to not only participate in the global programmes but also to focus on local and national issues related to the ocean and coastal zone. This is done through 3 regional sub-commissions (IOCARIBE, IOCAFRICA and WESTPAC) and one regional committee (IOCINDIO). </a:t>
            </a:r>
            <a:endParaRPr lang="en-GB" altLang="fr-FR" sz="1600" noProof="0" dirty="0"/>
          </a:p>
        </p:txBody>
      </p:sp>
      <p:sp>
        <p:nvSpPr>
          <p:cNvPr id="104451" name="Espace réservé du numéro de diapositive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748D56F-E9D4-495A-873D-C4A2D06A9DC3}" type="slidenum">
              <a:rPr lang="fr-FR" altLang="fr-FR" sz="1200">
                <a:latin typeface="Calibri" panose="020F0502020204030204" pitchFamily="34" charset="0"/>
              </a:rPr>
              <a:pPr/>
              <a:t>11</a:t>
            </a:fld>
            <a:endParaRPr lang="fr-FR" altLang="fr-FR" sz="1200">
              <a:latin typeface="Calibri" panose="020F0502020204030204" pitchFamily="34" charset="0"/>
            </a:endParaRPr>
          </a:p>
        </p:txBody>
      </p:sp>
    </p:spTree>
    <p:extLst>
      <p:ext uri="{BB962C8B-B14F-4D97-AF65-F5344CB8AC3E}">
        <p14:creationId xmlns:p14="http://schemas.microsoft.com/office/powerpoint/2010/main" val="80967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24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582613" eaLnBrk="1" hangingPunct="1">
              <a:spcBef>
                <a:spcPct val="0"/>
              </a:spcBef>
            </a:pPr>
            <a:r>
              <a:rPr lang="en-US" altLang="fr-FR" dirty="0">
                <a:sym typeface="Lucida Grande" pitchFamily="-84" charset="0"/>
              </a:rPr>
              <a:t>The UNESCO SIDS Action Plan adopted at Executive Board in October 2015 engages UNESCO in</a:t>
            </a:r>
            <a:r>
              <a:rPr lang="en-US" altLang="ja-JP" dirty="0">
                <a:sym typeface="Lucida Grande" pitchFamily="-84" charset="0"/>
              </a:rPr>
              <a:t> implementation of the SAMOA Pathway</a:t>
            </a:r>
            <a:r>
              <a:rPr lang="en-US" altLang="ja-JP" dirty="0" smtClean="0">
                <a:sym typeface="Lucida Grande" pitchFamily="-84" charset="0"/>
              </a:rPr>
              <a:t>.</a:t>
            </a:r>
          </a:p>
          <a:p>
            <a:pPr defTabSz="582613" eaLnBrk="1" hangingPunct="1">
              <a:spcBef>
                <a:spcPct val="0"/>
              </a:spcBef>
            </a:pPr>
            <a:endParaRPr lang="en-US" altLang="ja-JP" dirty="0">
              <a:sym typeface="Lucida Grande" pitchFamily="-84" charset="0"/>
            </a:endParaRPr>
          </a:p>
          <a:p>
            <a:pPr defTabSz="582613" eaLnBrk="1" hangingPunct="1">
              <a:spcBef>
                <a:spcPct val="0"/>
              </a:spcBef>
            </a:pPr>
            <a:r>
              <a:rPr lang="en-US" altLang="ja-JP" dirty="0">
                <a:sym typeface="Lucida Grande" pitchFamily="-84" charset="0"/>
              </a:rPr>
              <a:t>A set of objectives and follow-up actions is intended to address challenges faced by SIDS in five priority areas corresponding to the five UNESCO Major </a:t>
            </a:r>
            <a:r>
              <a:rPr lang="en-US" altLang="ja-JP" dirty="0" err="1">
                <a:sym typeface="Lucida Grande" pitchFamily="-84" charset="0"/>
              </a:rPr>
              <a:t>Programme</a:t>
            </a:r>
            <a:r>
              <a:rPr lang="en-US" altLang="ja-JP" dirty="0">
                <a:sym typeface="Lucida Grande" pitchFamily="-84" charset="0"/>
              </a:rPr>
              <a:t>. </a:t>
            </a:r>
            <a:endParaRPr lang="en-US" altLang="ja-JP" dirty="0"/>
          </a:p>
          <a:p>
            <a:pPr defTabSz="582613" eaLnBrk="1" hangingPunct="1">
              <a:spcBef>
                <a:spcPct val="0"/>
              </a:spcBef>
            </a:pPr>
            <a:endParaRPr lang="en-US" altLang="fr-FR" dirty="0">
              <a:sym typeface="Lucida Grande" pitchFamily="-84" charset="0"/>
            </a:endParaRPr>
          </a:p>
          <a:p>
            <a:pPr defTabSz="582613" eaLnBrk="1" hangingPunct="1">
              <a:spcBef>
                <a:spcPct val="0"/>
              </a:spcBef>
            </a:pPr>
            <a:r>
              <a:rPr lang="en-US" altLang="fr-FR" dirty="0">
                <a:sym typeface="Lucida Grande" pitchFamily="-84" charset="0"/>
              </a:rPr>
              <a:t>Almost a quarter of the IOC membership is constituted by Small Island Developing States (35 of the 39 SIDS Member States in UNESCO). </a:t>
            </a:r>
            <a:r>
              <a:rPr lang="en-US" altLang="fr-FR" dirty="0" err="1">
                <a:sym typeface="Lucida Grande" pitchFamily="-84" charset="0"/>
              </a:rPr>
              <a:t>Recognising</a:t>
            </a:r>
            <a:r>
              <a:rPr lang="en-US" altLang="fr-FR" dirty="0">
                <a:sym typeface="Lucida Grande" pitchFamily="-84" charset="0"/>
              </a:rPr>
              <a:t> the related responsibility, IOC is leading the way within UNESCO on a number of objectives and action items proposed under the UNESCO SIDS Action Plan for Major </a:t>
            </a:r>
            <a:r>
              <a:rPr lang="en-US" altLang="fr-FR" dirty="0" err="1">
                <a:sym typeface="Lucida Grande" pitchFamily="-84" charset="0"/>
              </a:rPr>
              <a:t>Programme</a:t>
            </a:r>
            <a:r>
              <a:rPr lang="en-US" altLang="fr-FR" dirty="0">
                <a:sym typeface="Lucida Grande" pitchFamily="-84" charset="0"/>
              </a:rPr>
              <a:t> II (Natural Sciences and IOC) toward </a:t>
            </a:r>
            <a:r>
              <a:rPr lang="ja-JP" altLang="en-US" dirty="0">
                <a:sym typeface="Lucida Grande" pitchFamily="-84" charset="0"/>
              </a:rPr>
              <a:t>“</a:t>
            </a:r>
            <a:r>
              <a:rPr lang="en-US" altLang="ja-JP" dirty="0">
                <a:sym typeface="Lucida Grande" pitchFamily="-84" charset="0"/>
              </a:rPr>
              <a:t>strengthening SIDS resilience and the sustainability of human interactions with ecological, freshwater and ocean systems</a:t>
            </a:r>
            <a:r>
              <a:rPr lang="ja-JP" altLang="en-US" dirty="0">
                <a:sym typeface="Lucida Grande" pitchFamily="-84" charset="0"/>
              </a:rPr>
              <a:t>”</a:t>
            </a:r>
            <a:r>
              <a:rPr lang="en-US" altLang="ja-JP" dirty="0">
                <a:sym typeface="Lucida Grande" pitchFamily="-84" charset="0"/>
              </a:rPr>
              <a:t>. </a:t>
            </a:r>
          </a:p>
          <a:p>
            <a:pPr defTabSz="582613" eaLnBrk="1" hangingPunct="1">
              <a:spcBef>
                <a:spcPct val="0"/>
              </a:spcBef>
            </a:pPr>
            <a:endParaRPr lang="en-US" altLang="ja-JP" dirty="0">
              <a:sym typeface="Lucida Grande" pitchFamily="-84" charset="0"/>
            </a:endParaRPr>
          </a:p>
          <a:p>
            <a:pPr defTabSz="582613" eaLnBrk="1" hangingPunct="1">
              <a:spcBef>
                <a:spcPct val="0"/>
              </a:spcBef>
            </a:pPr>
            <a:r>
              <a:rPr lang="en-US" altLang="ja-JP" dirty="0">
                <a:sym typeface="Lucida Grande" pitchFamily="-84" charset="0"/>
              </a:rPr>
              <a:t>The focus is on </a:t>
            </a:r>
            <a:r>
              <a:rPr lang="en-US" altLang="fr-FR" dirty="0"/>
              <a:t>sea-level rise, tsunami warning, acidification and SIDS capacity development through the Ocean Teacher Global Academy. </a:t>
            </a:r>
          </a:p>
        </p:txBody>
      </p:sp>
    </p:spTree>
    <p:extLst>
      <p:ext uri="{BB962C8B-B14F-4D97-AF65-F5344CB8AC3E}">
        <p14:creationId xmlns:p14="http://schemas.microsoft.com/office/powerpoint/2010/main" val="3655691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D0E19-570F-194E-B558-AB2E111E7B8D}" type="slidenum">
              <a:rPr lang="en-US" smtClean="0"/>
              <a:t>13</a:t>
            </a:fld>
            <a:endParaRPr lang="en-US"/>
          </a:p>
        </p:txBody>
      </p:sp>
    </p:spTree>
    <p:extLst>
      <p:ext uri="{BB962C8B-B14F-4D97-AF65-F5344CB8AC3E}">
        <p14:creationId xmlns:p14="http://schemas.microsoft.com/office/powerpoint/2010/main" val="836786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D0E19-570F-194E-B558-AB2E111E7B8D}" type="slidenum">
              <a:rPr lang="en-US" smtClean="0"/>
              <a:t>14</a:t>
            </a:fld>
            <a:endParaRPr lang="en-US"/>
          </a:p>
        </p:txBody>
      </p:sp>
    </p:spTree>
    <p:extLst>
      <p:ext uri="{BB962C8B-B14F-4D97-AF65-F5344CB8AC3E}">
        <p14:creationId xmlns:p14="http://schemas.microsoft.com/office/powerpoint/2010/main" val="1425950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D0E19-570F-194E-B558-AB2E111E7B8D}" type="slidenum">
              <a:rPr lang="en-US" smtClean="0"/>
              <a:t>15</a:t>
            </a:fld>
            <a:endParaRPr lang="en-US"/>
          </a:p>
        </p:txBody>
      </p:sp>
    </p:spTree>
    <p:extLst>
      <p:ext uri="{BB962C8B-B14F-4D97-AF65-F5344CB8AC3E}">
        <p14:creationId xmlns:p14="http://schemas.microsoft.com/office/powerpoint/2010/main" val="91317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D0E19-570F-194E-B558-AB2E111E7B8D}" type="slidenum">
              <a:rPr lang="en-US" smtClean="0"/>
              <a:t>16</a:t>
            </a:fld>
            <a:endParaRPr lang="en-US"/>
          </a:p>
        </p:txBody>
      </p:sp>
    </p:spTree>
    <p:extLst>
      <p:ext uri="{BB962C8B-B14F-4D97-AF65-F5344CB8AC3E}">
        <p14:creationId xmlns:p14="http://schemas.microsoft.com/office/powerpoint/2010/main" val="1336835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DA1AF-35FA-F848-B40B-524A39595857}" type="slidenum">
              <a:rPr lang="en-US" smtClean="0"/>
              <a:t>17</a:t>
            </a:fld>
            <a:endParaRPr lang="en-US"/>
          </a:p>
        </p:txBody>
      </p:sp>
    </p:spTree>
    <p:extLst>
      <p:ext uri="{BB962C8B-B14F-4D97-AF65-F5344CB8AC3E}">
        <p14:creationId xmlns:p14="http://schemas.microsoft.com/office/powerpoint/2010/main" val="1618330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D0E19-570F-194E-B558-AB2E111E7B8D}" type="slidenum">
              <a:rPr lang="en-US" smtClean="0"/>
              <a:t>18</a:t>
            </a:fld>
            <a:endParaRPr lang="en-US"/>
          </a:p>
        </p:txBody>
      </p:sp>
    </p:spTree>
    <p:extLst>
      <p:ext uri="{BB962C8B-B14F-4D97-AF65-F5344CB8AC3E}">
        <p14:creationId xmlns:p14="http://schemas.microsoft.com/office/powerpoint/2010/main" val="1771534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D0E19-570F-194E-B558-AB2E111E7B8D}" type="slidenum">
              <a:rPr lang="en-US" smtClean="0"/>
              <a:t>19</a:t>
            </a:fld>
            <a:endParaRPr lang="en-US"/>
          </a:p>
        </p:txBody>
      </p:sp>
    </p:spTree>
    <p:extLst>
      <p:ext uri="{BB962C8B-B14F-4D97-AF65-F5344CB8AC3E}">
        <p14:creationId xmlns:p14="http://schemas.microsoft.com/office/powerpoint/2010/main" val="1593766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D0E19-570F-194E-B558-AB2E111E7B8D}" type="slidenum">
              <a:rPr lang="en-US" smtClean="0"/>
              <a:t>20</a:t>
            </a:fld>
            <a:endParaRPr lang="en-US"/>
          </a:p>
        </p:txBody>
      </p:sp>
    </p:spTree>
    <p:extLst>
      <p:ext uri="{BB962C8B-B14F-4D97-AF65-F5344CB8AC3E}">
        <p14:creationId xmlns:p14="http://schemas.microsoft.com/office/powerpoint/2010/main" val="329809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D0E19-570F-194E-B558-AB2E111E7B8D}" type="slidenum">
              <a:rPr lang="en-US" smtClean="0"/>
              <a:t>3</a:t>
            </a:fld>
            <a:endParaRPr lang="en-US"/>
          </a:p>
        </p:txBody>
      </p:sp>
    </p:spTree>
    <p:extLst>
      <p:ext uri="{BB962C8B-B14F-4D97-AF65-F5344CB8AC3E}">
        <p14:creationId xmlns:p14="http://schemas.microsoft.com/office/powerpoint/2010/main" val="2101273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D0E19-570F-194E-B558-AB2E111E7B8D}" type="slidenum">
              <a:rPr lang="en-US" smtClean="0"/>
              <a:t>25</a:t>
            </a:fld>
            <a:endParaRPr lang="en-US"/>
          </a:p>
        </p:txBody>
      </p:sp>
    </p:spTree>
    <p:extLst>
      <p:ext uri="{BB962C8B-B14F-4D97-AF65-F5344CB8AC3E}">
        <p14:creationId xmlns:p14="http://schemas.microsoft.com/office/powerpoint/2010/main" val="3987461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60000"/>
              </a:lnSpc>
            </a:pPr>
            <a:r>
              <a:rPr lang="en-GB" sz="1200" b="1" noProof="0" dirty="0" smtClean="0">
                <a:solidFill>
                  <a:srgbClr val="000000"/>
                </a:solidFill>
                <a:latin typeface="Century Gothic" charset="0"/>
                <a:cs typeface="Century Gothic" charset="0"/>
              </a:rPr>
              <a:t>Capacity Development</a:t>
            </a:r>
            <a:r>
              <a:rPr lang="en-GB" sz="1200" b="0" baseline="0" noProof="0" dirty="0" smtClean="0">
                <a:solidFill>
                  <a:schemeClr val="tx1"/>
                </a:solidFill>
                <a:latin typeface="Century Gothic" charset="0"/>
                <a:cs typeface="Century Gothic" charset="0"/>
              </a:rPr>
              <a:t> is a </a:t>
            </a:r>
            <a:r>
              <a:rPr lang="en-GB" sz="1200" noProof="0" dirty="0" smtClean="0">
                <a:latin typeface="Century Gothic" charset="0"/>
                <a:cs typeface="Century Gothic" charset="0"/>
              </a:rPr>
              <a:t>cornerstone of the IODE since the programme’s start in </a:t>
            </a:r>
            <a:r>
              <a:rPr lang="en-GB" sz="1200" b="1" noProof="0" dirty="0" smtClean="0">
                <a:solidFill>
                  <a:srgbClr val="000090"/>
                </a:solidFill>
                <a:latin typeface="Century Gothic" charset="0"/>
                <a:cs typeface="Century Gothic" charset="0"/>
              </a:rPr>
              <a:t>1961: to </a:t>
            </a:r>
            <a:r>
              <a:rPr lang="en-GB" sz="1200" noProof="0" dirty="0" smtClean="0">
                <a:latin typeface="Century Gothic" charset="0"/>
                <a:cs typeface="Century Gothic" charset="0"/>
              </a:rPr>
              <a:t>assist Member States to </a:t>
            </a:r>
            <a:r>
              <a:rPr lang="en-GB" sz="1200" b="1" noProof="0" dirty="0" smtClean="0">
                <a:solidFill>
                  <a:srgbClr val="000090"/>
                </a:solidFill>
                <a:latin typeface="Century Gothic" charset="0"/>
                <a:cs typeface="Century Gothic" charset="0"/>
              </a:rPr>
              <a:t>acquire the necessary capacity </a:t>
            </a:r>
            <a:r>
              <a:rPr lang="en-GB" sz="1200" noProof="0" dirty="0" smtClean="0">
                <a:solidFill>
                  <a:srgbClr val="000000"/>
                </a:solidFill>
                <a:latin typeface="Century Gothic" charset="0"/>
                <a:cs typeface="Century Gothic" charset="0"/>
              </a:rPr>
              <a:t>to manage marine data and information </a:t>
            </a:r>
            <a:r>
              <a:rPr lang="en-GB" sz="1200" noProof="0" dirty="0" smtClean="0">
                <a:latin typeface="Century Gothic" charset="0"/>
                <a:cs typeface="Century Gothic" charset="0"/>
              </a:rPr>
              <a:t>and </a:t>
            </a:r>
            <a:r>
              <a:rPr lang="en-GB" sz="1200" b="1" noProof="0" dirty="0" smtClean="0">
                <a:solidFill>
                  <a:srgbClr val="000090"/>
                </a:solidFill>
                <a:latin typeface="Century Gothic" charset="0"/>
                <a:cs typeface="Century Gothic" charset="0"/>
              </a:rPr>
              <a:t>become partners in the IODE network, </a:t>
            </a:r>
            <a:r>
              <a:rPr lang="en-GB" sz="1200" b="1" noProof="0" dirty="0" err="1" smtClean="0">
                <a:solidFill>
                  <a:srgbClr val="000090"/>
                </a:solidFill>
                <a:latin typeface="Century Gothic" charset="0"/>
                <a:cs typeface="Century Gothic" charset="0"/>
              </a:rPr>
              <a:t>ie</a:t>
            </a:r>
            <a:r>
              <a:rPr lang="en-GB" sz="1200" b="1" noProof="0" dirty="0" smtClean="0">
                <a:solidFill>
                  <a:srgbClr val="000090"/>
                </a:solidFill>
                <a:latin typeface="Century Gothic" charset="0"/>
                <a:cs typeface="Century Gothic" charset="0"/>
              </a:rPr>
              <a:t>,</a:t>
            </a:r>
            <a:r>
              <a:rPr lang="en-GB" sz="1200" b="1" baseline="0" noProof="0" dirty="0" smtClean="0">
                <a:solidFill>
                  <a:srgbClr val="000090"/>
                </a:solidFill>
                <a:latin typeface="Century Gothic" charset="0"/>
                <a:cs typeface="Century Gothic" charset="0"/>
              </a:rPr>
              <a:t> to </a:t>
            </a:r>
            <a:r>
              <a:rPr lang="en-GB" sz="1200" noProof="0" dirty="0" smtClean="0">
                <a:latin typeface="Century Gothic" charset="0"/>
                <a:cs typeface="Century Gothic" charset="0"/>
              </a:rPr>
              <a:t>teach the </a:t>
            </a:r>
            <a:r>
              <a:rPr lang="en-GB" sz="1200" u="sng" noProof="0" dirty="0" smtClean="0">
                <a:latin typeface="Century Gothic" charset="0"/>
                <a:cs typeface="Century Gothic" charset="0"/>
              </a:rPr>
              <a:t>principles</a:t>
            </a:r>
            <a:r>
              <a:rPr lang="en-GB" sz="1200" noProof="0" dirty="0" smtClean="0">
                <a:latin typeface="Century Gothic" charset="0"/>
                <a:cs typeface="Century Gothic" charset="0"/>
              </a:rPr>
              <a:t> of </a:t>
            </a:r>
            <a:r>
              <a:rPr lang="en-GB" sz="1200" b="1" noProof="0" dirty="0" smtClean="0">
                <a:latin typeface="Century Gothic" charset="0"/>
                <a:cs typeface="Century Gothic" charset="0"/>
              </a:rPr>
              <a:t>data and information management </a:t>
            </a:r>
            <a:r>
              <a:rPr lang="en-GB" sz="1200" noProof="0" dirty="0" smtClean="0">
                <a:latin typeface="Century Gothic" charset="0"/>
                <a:cs typeface="Century Gothic" charset="0"/>
              </a:rPr>
              <a:t>and also </a:t>
            </a:r>
            <a:r>
              <a:rPr lang="en-GB" sz="1200" b="1" noProof="0" dirty="0" smtClean="0">
                <a:solidFill>
                  <a:srgbClr val="000090"/>
                </a:solidFill>
                <a:latin typeface="Century Gothic" charset="0"/>
                <a:cs typeface="Century Gothic" charset="0"/>
              </a:rPr>
              <a:t>promote the use of "standards" </a:t>
            </a:r>
            <a:r>
              <a:rPr lang="en-GB" sz="1200" noProof="0" dirty="0" smtClean="0">
                <a:latin typeface="Century Gothic" charset="0"/>
                <a:cs typeface="Century Gothic" charset="0"/>
              </a:rPr>
              <a:t>amongst all IODE centres and thus achieve </a:t>
            </a:r>
            <a:r>
              <a:rPr lang="en-GB" sz="1200" b="1" noProof="0" dirty="0" smtClean="0">
                <a:solidFill>
                  <a:srgbClr val="000090"/>
                </a:solidFill>
                <a:latin typeface="Century Gothic" charset="0"/>
                <a:cs typeface="Century Gothic" charset="0"/>
              </a:rPr>
              <a:t>interoperability</a:t>
            </a:r>
            <a:r>
              <a:rPr lang="en-GB" sz="1200" noProof="0" dirty="0" smtClean="0">
                <a:latin typeface="Century Gothic" charset="0"/>
                <a:cs typeface="Century Gothic" charset="0"/>
              </a:rPr>
              <a:t> amongst centres.</a:t>
            </a:r>
          </a:p>
          <a:p>
            <a:pPr marL="342900" indent="-342900">
              <a:buFont typeface="Arial"/>
              <a:buChar char="•"/>
            </a:pPr>
            <a:endParaRPr lang="en-GB" sz="1200" noProof="0" dirty="0" smtClean="0">
              <a:solidFill>
                <a:srgbClr val="0070C0"/>
              </a:solidFill>
            </a:endParaRPr>
          </a:p>
          <a:p>
            <a:pPr marL="342900" indent="-342900">
              <a:buFont typeface="Arial"/>
              <a:buChar char="•"/>
            </a:pPr>
            <a:r>
              <a:rPr lang="en-GB" sz="1200" noProof="0" dirty="0" smtClean="0">
                <a:solidFill>
                  <a:srgbClr val="0070C0"/>
                </a:solidFill>
              </a:rPr>
              <a:t>Early 1980s: IODE started short-term technical training courses </a:t>
            </a:r>
          </a:p>
          <a:p>
            <a:pPr marL="342900" indent="-342900">
              <a:buFont typeface="Arial"/>
              <a:buChar char="•"/>
            </a:pPr>
            <a:r>
              <a:rPr lang="en-GB" sz="1200" noProof="0" dirty="0" smtClean="0">
                <a:solidFill>
                  <a:srgbClr val="0070C0"/>
                </a:solidFill>
              </a:rPr>
              <a:t>1989: First regional data and information network (ODIN) established in Africa: linking provision of equipment, training and operational support</a:t>
            </a:r>
          </a:p>
          <a:p>
            <a:pPr marL="342900" indent="-342900">
              <a:buFont typeface="Arial"/>
              <a:buChar char="•"/>
            </a:pPr>
            <a:r>
              <a:rPr lang="en-GB" sz="1200" noProof="0" dirty="0" smtClean="0">
                <a:solidFill>
                  <a:srgbClr val="0070C0"/>
                </a:solidFill>
              </a:rPr>
              <a:t>1991: </a:t>
            </a:r>
            <a:r>
              <a:rPr lang="en-GB" sz="1200" noProof="0" dirty="0" err="1" smtClean="0">
                <a:solidFill>
                  <a:srgbClr val="0070C0"/>
                </a:solidFill>
              </a:rPr>
              <a:t>OceanPC</a:t>
            </a:r>
            <a:r>
              <a:rPr lang="en-GB" sz="1200" noProof="0" dirty="0" smtClean="0">
                <a:solidFill>
                  <a:srgbClr val="0070C0"/>
                </a:solidFill>
              </a:rPr>
              <a:t>: collection of data management software on floppy disc</a:t>
            </a:r>
          </a:p>
          <a:p>
            <a:pPr marL="342900" indent="-342900">
              <a:buFont typeface="Arial"/>
              <a:buChar char="•"/>
            </a:pPr>
            <a:r>
              <a:rPr lang="en-GB" sz="1200" noProof="0" dirty="0" smtClean="0">
                <a:solidFill>
                  <a:srgbClr val="0070C0"/>
                </a:solidFill>
              </a:rPr>
              <a:t>1997: IODE </a:t>
            </a:r>
            <a:r>
              <a:rPr lang="en-GB" sz="1200" noProof="0" dirty="0" err="1" smtClean="0">
                <a:solidFill>
                  <a:srgbClr val="0070C0"/>
                </a:solidFill>
              </a:rPr>
              <a:t>ResourceKit</a:t>
            </a:r>
            <a:r>
              <a:rPr lang="en-GB" sz="1200" noProof="0" dirty="0" smtClean="0">
                <a:solidFill>
                  <a:srgbClr val="0070C0"/>
                </a:solidFill>
              </a:rPr>
              <a:t>: collection of data management manuals and software in html environment on CD-ROM and online</a:t>
            </a:r>
          </a:p>
          <a:p>
            <a:pPr marL="342900" indent="-342900">
              <a:buFont typeface="Arial"/>
              <a:buChar char="•"/>
            </a:pPr>
            <a:r>
              <a:rPr lang="en-GB" sz="1200" noProof="0" dirty="0" smtClean="0">
                <a:solidFill>
                  <a:srgbClr val="0070C0"/>
                </a:solidFill>
              </a:rPr>
              <a:t>2001: renaming of IODE </a:t>
            </a:r>
            <a:r>
              <a:rPr lang="en-GB" sz="1200" noProof="0" dirty="0" err="1" smtClean="0">
                <a:solidFill>
                  <a:srgbClr val="0070C0"/>
                </a:solidFill>
              </a:rPr>
              <a:t>ResourceKit</a:t>
            </a:r>
            <a:r>
              <a:rPr lang="en-GB" sz="1200" noProof="0" dirty="0" smtClean="0">
                <a:solidFill>
                  <a:srgbClr val="0070C0"/>
                </a:solidFill>
              </a:rPr>
              <a:t> to </a:t>
            </a:r>
            <a:r>
              <a:rPr lang="en-GB" sz="1200" noProof="0" dirty="0" err="1" smtClean="0">
                <a:solidFill>
                  <a:srgbClr val="0070C0"/>
                </a:solidFill>
              </a:rPr>
              <a:t>OceanTeacher</a:t>
            </a:r>
            <a:r>
              <a:rPr lang="en-GB" sz="1200" noProof="0" dirty="0" smtClean="0">
                <a:solidFill>
                  <a:srgbClr val="0070C0"/>
                </a:solidFill>
              </a:rPr>
              <a:t> and adding of marine information management</a:t>
            </a:r>
          </a:p>
          <a:p>
            <a:pPr marL="342900" indent="-342900">
              <a:buFont typeface="Arial"/>
              <a:buChar char="•"/>
            </a:pPr>
            <a:r>
              <a:rPr lang="en-GB" sz="1200" noProof="0" dirty="0" smtClean="0">
                <a:solidFill>
                  <a:srgbClr val="0070C0"/>
                </a:solidFill>
              </a:rPr>
              <a:t>2009-2014: </a:t>
            </a:r>
            <a:r>
              <a:rPr lang="en-GB" sz="1200" noProof="0" dirty="0" err="1" smtClean="0">
                <a:solidFill>
                  <a:srgbClr val="0070C0"/>
                </a:solidFill>
              </a:rPr>
              <a:t>OceanTeacher</a:t>
            </a:r>
            <a:r>
              <a:rPr lang="en-GB" sz="1200" noProof="0" dirty="0" smtClean="0">
                <a:solidFill>
                  <a:srgbClr val="0070C0"/>
                </a:solidFill>
              </a:rPr>
              <a:t> Academy</a:t>
            </a:r>
          </a:p>
          <a:p>
            <a:pPr marL="342900" indent="-342900">
              <a:buFont typeface="Arial"/>
              <a:buChar char="•"/>
            </a:pPr>
            <a:r>
              <a:rPr lang="en-GB" sz="1200" noProof="0" dirty="0" smtClean="0">
                <a:solidFill>
                  <a:srgbClr val="0070C0"/>
                </a:solidFill>
              </a:rPr>
              <a:t>2014-2018: </a:t>
            </a:r>
            <a:r>
              <a:rPr lang="en-GB" sz="1200" noProof="0" dirty="0" err="1" smtClean="0">
                <a:solidFill>
                  <a:srgbClr val="0070C0"/>
                </a:solidFill>
              </a:rPr>
              <a:t>OceanTeacher</a:t>
            </a:r>
            <a:r>
              <a:rPr lang="en-GB" sz="1200" noProof="0" dirty="0" smtClean="0">
                <a:solidFill>
                  <a:srgbClr val="0070C0"/>
                </a:solidFill>
              </a:rPr>
              <a:t> Global Academy</a:t>
            </a:r>
          </a:p>
          <a:p>
            <a:pPr eaLnBrk="1" hangingPunct="1">
              <a:spcBef>
                <a:spcPct val="0"/>
              </a:spcBef>
            </a:pPr>
            <a:endParaRPr lang="en-GB" noProof="0" dirty="0" smtClean="0">
              <a:latin typeface="Arial Unicode MS" charset="0"/>
            </a:endParaRPr>
          </a:p>
        </p:txBody>
      </p:sp>
      <p:sp>
        <p:nvSpPr>
          <p:cNvPr id="4" name="Slide Number Placeholder 3"/>
          <p:cNvSpPr>
            <a:spLocks noGrp="1"/>
          </p:cNvSpPr>
          <p:nvPr>
            <p:ph type="sldNum" sz="quarter" idx="10"/>
          </p:nvPr>
        </p:nvSpPr>
        <p:spPr/>
        <p:txBody>
          <a:bodyPr/>
          <a:lstStyle/>
          <a:p>
            <a:fld id="{557D0E19-570F-194E-B558-AB2E111E7B8D}" type="slidenum">
              <a:rPr lang="en-US" smtClean="0"/>
              <a:t>26</a:t>
            </a:fld>
            <a:endParaRPr lang="en-US"/>
          </a:p>
        </p:txBody>
      </p:sp>
    </p:spTree>
    <p:extLst>
      <p:ext uri="{BB962C8B-B14F-4D97-AF65-F5344CB8AC3E}">
        <p14:creationId xmlns:p14="http://schemas.microsoft.com/office/powerpoint/2010/main" val="701038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LESSONS LEARNED</a:t>
            </a:r>
            <a:endParaRPr lang="en-US" dirty="0"/>
          </a:p>
        </p:txBody>
      </p:sp>
      <p:sp>
        <p:nvSpPr>
          <p:cNvPr id="4" name="Slide Number Placeholder 3"/>
          <p:cNvSpPr>
            <a:spLocks noGrp="1"/>
          </p:cNvSpPr>
          <p:nvPr>
            <p:ph type="sldNum" sz="quarter" idx="10"/>
          </p:nvPr>
        </p:nvSpPr>
        <p:spPr/>
        <p:txBody>
          <a:bodyPr/>
          <a:lstStyle/>
          <a:p>
            <a:fld id="{557D0E19-570F-194E-B558-AB2E111E7B8D}" type="slidenum">
              <a:rPr lang="en-US" smtClean="0"/>
              <a:t>27</a:t>
            </a:fld>
            <a:endParaRPr lang="en-US"/>
          </a:p>
        </p:txBody>
      </p:sp>
    </p:spTree>
    <p:extLst>
      <p:ext uri="{BB962C8B-B14F-4D97-AF65-F5344CB8AC3E}">
        <p14:creationId xmlns:p14="http://schemas.microsoft.com/office/powerpoint/2010/main" val="731500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D0E19-570F-194E-B558-AB2E111E7B8D}" type="slidenum">
              <a:rPr lang="en-US" smtClean="0"/>
              <a:t>28</a:t>
            </a:fld>
            <a:endParaRPr lang="en-US"/>
          </a:p>
        </p:txBody>
      </p:sp>
    </p:spTree>
    <p:extLst>
      <p:ext uri="{BB962C8B-B14F-4D97-AF65-F5344CB8AC3E}">
        <p14:creationId xmlns:p14="http://schemas.microsoft.com/office/powerpoint/2010/main" val="1557351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 Learning Platform (aka</a:t>
            </a:r>
            <a:r>
              <a:rPr lang="en-US" baseline="0" dirty="0" smtClean="0"/>
              <a:t> LMS=Learning Management System) is composed of 2 main building blocks:</a:t>
            </a:r>
          </a:p>
          <a:p>
            <a:pPr marL="342900" indent="-342900">
              <a:buAutoNum type="arabicParenR"/>
            </a:pPr>
            <a:r>
              <a:rPr lang="en-US" baseline="0" dirty="0" smtClean="0"/>
              <a:t>The (Moodle) courseware</a:t>
            </a:r>
          </a:p>
          <a:p>
            <a:pPr marL="342900" indent="-342900">
              <a:buAutoNum type="arabicParenR"/>
            </a:pPr>
            <a:r>
              <a:rPr lang="en-US" baseline="0" dirty="0" smtClean="0"/>
              <a:t>The Videos channel</a:t>
            </a:r>
          </a:p>
          <a:p>
            <a:endParaRPr lang="en-US" dirty="0"/>
          </a:p>
        </p:txBody>
      </p:sp>
      <p:sp>
        <p:nvSpPr>
          <p:cNvPr id="4" name="Slide Number Placeholder 3"/>
          <p:cNvSpPr>
            <a:spLocks noGrp="1"/>
          </p:cNvSpPr>
          <p:nvPr>
            <p:ph type="sldNum" sz="quarter" idx="10"/>
          </p:nvPr>
        </p:nvSpPr>
        <p:spPr/>
        <p:txBody>
          <a:bodyPr/>
          <a:lstStyle/>
          <a:p>
            <a:fld id="{557D0E19-570F-194E-B558-AB2E111E7B8D}" type="slidenum">
              <a:rPr lang="en-US" smtClean="0"/>
              <a:t>29</a:t>
            </a:fld>
            <a:endParaRPr lang="en-US"/>
          </a:p>
        </p:txBody>
      </p:sp>
    </p:spTree>
    <p:extLst>
      <p:ext uri="{BB962C8B-B14F-4D97-AF65-F5344CB8AC3E}">
        <p14:creationId xmlns:p14="http://schemas.microsoft.com/office/powerpoint/2010/main" val="1315091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C1E7D0D7-2066-4EC1-80A3-B0816FCEF1AB}" type="datetimeFigureOut">
              <a:rPr lang="en-US">
                <a:solidFill>
                  <a:prstClr val="black"/>
                </a:solidFill>
                <a:latin typeface="Calibri"/>
              </a:rPr>
              <a:pPr/>
              <a:t>3/8/17</a:t>
            </a:fld>
            <a:endParaRPr lang="en-US">
              <a:solidFill>
                <a:prstClr val="black"/>
              </a:solidFill>
              <a:latin typeface="Calibri"/>
            </a:endParaRPr>
          </a:p>
        </p:txBody>
      </p:sp>
      <p:sp>
        <p:nvSpPr>
          <p:cNvPr id="5" name="Rectangle 7"/>
          <p:cNvSpPr>
            <a:spLocks noGrp="1" noChangeArrowheads="1"/>
          </p:cNvSpPr>
          <p:nvPr>
            <p:ph type="sldNum" sz="quarter" idx="5"/>
          </p:nvPr>
        </p:nvSpPr>
        <p:spPr>
          <a:ln/>
        </p:spPr>
        <p:txBody>
          <a:bodyPr/>
          <a:lstStyle/>
          <a:p>
            <a:fld id="{1D586C66-6831-430A-9B94-DD860ECC956B}" type="slidenum">
              <a:rPr lang="en-US">
                <a:solidFill>
                  <a:prstClr val="black"/>
                </a:solidFill>
                <a:latin typeface="Calibri"/>
              </a:rPr>
              <a:pPr/>
              <a:t>32</a:t>
            </a:fld>
            <a:endParaRPr lang="en-US">
              <a:solidFill>
                <a:prstClr val="black"/>
              </a:solidFill>
              <a:latin typeface="Calibri"/>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GB" sz="1200" i="1" kern="1200" dirty="0" smtClean="0">
                <a:solidFill>
                  <a:schemeClr val="tx1"/>
                </a:solidFill>
                <a:effectLst/>
                <a:latin typeface="Arial" pitchFamily="-1" charset="0"/>
                <a:ea typeface="ＭＳ Ｐゴシック" pitchFamily="34" charset="-128"/>
                <a:cs typeface="ＭＳ Ｐゴシック" pitchFamily="-1" charset="-128"/>
              </a:rPr>
              <a:t>In view of numerous experiences and lessons learnt from previous efforts,</a:t>
            </a:r>
            <a:r>
              <a:rPr lang="en-GB" sz="1200" i="1" kern="1200" baseline="0" dirty="0" smtClean="0">
                <a:solidFill>
                  <a:schemeClr val="tx1"/>
                </a:solidFill>
                <a:effectLst/>
                <a:latin typeface="Arial" pitchFamily="-1" charset="0"/>
                <a:ea typeface="ＭＳ Ｐゴシック" pitchFamily="34" charset="-128"/>
                <a:cs typeface="ＭＳ Ｐゴシック" pitchFamily="-1" charset="-128"/>
              </a:rPr>
              <a:t> </a:t>
            </a:r>
            <a:r>
              <a:rPr lang="en-GB" sz="1200" i="1" kern="1200" dirty="0" smtClean="0">
                <a:solidFill>
                  <a:schemeClr val="tx1"/>
                </a:solidFill>
                <a:effectLst/>
                <a:latin typeface="Arial" pitchFamily="-1" charset="0"/>
                <a:ea typeface="ＭＳ Ｐゴシック" pitchFamily="34" charset="-128"/>
                <a:cs typeface="ＭＳ Ｐゴシック" pitchFamily="-1" charset="-128"/>
              </a:rPr>
              <a:t>WESTPAC in this region, in the implementation of IOC Capacity Development Strategy, </a:t>
            </a:r>
            <a:r>
              <a:rPr lang="en-GB" sz="1200" b="1" i="1" kern="1200" dirty="0" smtClean="0">
                <a:solidFill>
                  <a:srgbClr val="FF0000"/>
                </a:solidFill>
                <a:effectLst/>
                <a:latin typeface="Arial" pitchFamily="-1" charset="0"/>
                <a:ea typeface="ＭＳ Ｐゴシック" pitchFamily="34" charset="-128"/>
                <a:cs typeface="ＭＳ Ｐゴシック" pitchFamily="-1" charset="-128"/>
              </a:rPr>
              <a:t>The RTRC initiative provides a self-driven approach tailored to the regional needs by building upon existing scientific specializations and expertise of national oceanographic institutes and universities in the region.  </a:t>
            </a:r>
            <a:endParaRPr lang="x-none" sz="1200" b="1" kern="1200" dirty="0" smtClean="0">
              <a:solidFill>
                <a:srgbClr val="FF0000"/>
              </a:solidFill>
              <a:effectLst/>
              <a:latin typeface="Arial" pitchFamily="-1" charset="0"/>
              <a:ea typeface="ＭＳ Ｐゴシック" pitchFamily="34" charset="-128"/>
              <a:cs typeface="ＭＳ Ｐゴシック" pitchFamily="-1" charset="-128"/>
            </a:endParaRPr>
          </a:p>
          <a:p>
            <a:r>
              <a:rPr lang="en-GB" sz="1200" i="1" kern="1200" dirty="0" smtClean="0">
                <a:solidFill>
                  <a:schemeClr val="tx1"/>
                </a:solidFill>
                <a:effectLst/>
                <a:latin typeface="Arial" pitchFamily="-1" charset="0"/>
                <a:ea typeface="ＭＳ Ｐゴシック" pitchFamily="34" charset="-128"/>
                <a:cs typeface="ＭＳ Ｐゴシック" pitchFamily="-1" charset="-128"/>
              </a:rPr>
              <a:t> </a:t>
            </a:r>
            <a:endParaRPr lang="x-none" sz="1200" kern="1200" dirty="0" smtClean="0">
              <a:solidFill>
                <a:schemeClr val="tx1"/>
              </a:solidFill>
              <a:effectLst/>
              <a:latin typeface="Arial" pitchFamily="-1" charset="0"/>
              <a:ea typeface="ＭＳ Ｐゴシック" pitchFamily="34" charset="-128"/>
              <a:cs typeface="ＭＳ Ｐゴシック" pitchFamily="-1" charset="-128"/>
            </a:endParaRPr>
          </a:p>
          <a:p>
            <a:endParaRPr lang="x-none" sz="1200" kern="1200" dirty="0" smtClean="0">
              <a:solidFill>
                <a:schemeClr val="tx1"/>
              </a:solidFill>
              <a:latin typeface="Arial" pitchFamily="-1" charset="0"/>
              <a:ea typeface="ＭＳ Ｐゴシック" pitchFamily="34" charset="-128"/>
              <a:cs typeface="ＭＳ Ｐゴシック" pitchFamily="-1" charset="-128"/>
            </a:endParaRPr>
          </a:p>
          <a:p>
            <a:endParaRPr lang="x-none" dirty="0">
              <a:latin typeface="+mn-lt"/>
              <a:ea typeface="+mn-ea"/>
              <a:cs typeface="+mn-cs"/>
            </a:endParaRPr>
          </a:p>
        </p:txBody>
      </p:sp>
    </p:spTree>
    <p:extLst>
      <p:ext uri="{BB962C8B-B14F-4D97-AF65-F5344CB8AC3E}">
        <p14:creationId xmlns:p14="http://schemas.microsoft.com/office/powerpoint/2010/main" val="1400641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C1E7D0D7-2066-4EC1-80A3-B0816FCEF1AB}" type="datetimeFigureOut">
              <a:rPr lang="en-US">
                <a:solidFill>
                  <a:prstClr val="black"/>
                </a:solidFill>
              </a:rPr>
              <a:pPr/>
              <a:t>3/8/17</a:t>
            </a:fld>
            <a:endParaRPr lang="en-US">
              <a:solidFill>
                <a:prstClr val="black"/>
              </a:solidFill>
            </a:endParaRPr>
          </a:p>
        </p:txBody>
      </p:sp>
      <p:sp>
        <p:nvSpPr>
          <p:cNvPr id="5" name="Rectangle 7"/>
          <p:cNvSpPr>
            <a:spLocks noGrp="1" noChangeArrowheads="1"/>
          </p:cNvSpPr>
          <p:nvPr>
            <p:ph type="sldNum" sz="quarter" idx="5"/>
          </p:nvPr>
        </p:nvSpPr>
        <p:spPr>
          <a:ln/>
        </p:spPr>
        <p:txBody>
          <a:bodyPr/>
          <a:lstStyle/>
          <a:p>
            <a:fld id="{1D586C66-6831-430A-9B94-DD860ECC956B}" type="slidenum">
              <a:rPr lang="en-US">
                <a:solidFill>
                  <a:prstClr val="black"/>
                </a:solidFill>
              </a:rPr>
              <a:pPr/>
              <a:t>33</a:t>
            </a:fld>
            <a:endParaRPr lang="en-US">
              <a:solidFill>
                <a:prstClr val="black"/>
              </a:solidFill>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Arial" pitchFamily="-1" charset="0"/>
                <a:ea typeface="ＭＳ Ｐゴシック" pitchFamily="34" charset="-128"/>
                <a:cs typeface="ＭＳ Ｐゴシック" pitchFamily="-1" charset="-128"/>
              </a:rPr>
              <a:t>Furthermore, regular training opportunities on species</a:t>
            </a:r>
            <a:r>
              <a:rPr lang="en-US" sz="1200" kern="1200" baseline="0" dirty="0" smtClean="0">
                <a:solidFill>
                  <a:schemeClr val="tx1"/>
                </a:solidFill>
                <a:latin typeface="Arial" pitchFamily="-1" charset="0"/>
                <a:ea typeface="ＭＳ Ｐゴシック" pitchFamily="34" charset="-128"/>
                <a:cs typeface="ＭＳ Ｐゴシック" pitchFamily="-1" charset="-128"/>
              </a:rPr>
              <a:t> identification</a:t>
            </a:r>
            <a:r>
              <a:rPr lang="en-US" sz="1200" kern="1200" dirty="0" smtClean="0">
                <a:solidFill>
                  <a:schemeClr val="tx1"/>
                </a:solidFill>
                <a:latin typeface="Arial" pitchFamily="-1" charset="0"/>
                <a:ea typeface="ＭＳ Ｐゴシック" pitchFamily="34" charset="-128"/>
                <a:cs typeface="ＭＳ Ｐゴシック" pitchFamily="-1" charset="-128"/>
              </a:rPr>
              <a:t>, marine toxin analysis, ocean remote sensing, coral reef conservation, and monsoon science have been developed and organized in WESTPAC Member States on a rotational basis in order to enhance the capacity of its Member States for conservation and sustainable development of their coasts and marine biodiversity and resources.</a:t>
            </a:r>
            <a:endParaRPr lang="x-none" sz="1200" kern="1200" dirty="0" smtClean="0">
              <a:solidFill>
                <a:schemeClr val="tx1"/>
              </a:solidFill>
              <a:latin typeface="Arial" pitchFamily="-1" charset="0"/>
              <a:ea typeface="ＭＳ Ｐゴシック" pitchFamily="34" charset="-128"/>
              <a:cs typeface="ＭＳ Ｐゴシック" pitchFamily="-1" charset="-128"/>
            </a:endParaRPr>
          </a:p>
          <a:p>
            <a:endParaRPr lang="fr-FR" dirty="0" smtClean="0">
              <a:ea typeface="ＭＳ Ｐゴシック" pitchFamily="34" charset="-128"/>
            </a:endParaRPr>
          </a:p>
        </p:txBody>
      </p:sp>
    </p:spTree>
    <p:extLst>
      <p:ext uri="{BB962C8B-B14F-4D97-AF65-F5344CB8AC3E}">
        <p14:creationId xmlns:p14="http://schemas.microsoft.com/office/powerpoint/2010/main" val="1062679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D0E19-570F-194E-B558-AB2E111E7B8D}" type="slidenum">
              <a:rPr lang="en-US" smtClean="0"/>
              <a:t>35</a:t>
            </a:fld>
            <a:endParaRPr lang="en-US"/>
          </a:p>
        </p:txBody>
      </p:sp>
    </p:spTree>
    <p:extLst>
      <p:ext uri="{BB962C8B-B14F-4D97-AF65-F5344CB8AC3E}">
        <p14:creationId xmlns:p14="http://schemas.microsoft.com/office/powerpoint/2010/main" val="950920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7D0E19-570F-194E-B558-AB2E111E7B8D}" type="slidenum">
              <a:rPr lang="en-US" smtClean="0"/>
              <a:t>36</a:t>
            </a:fld>
            <a:endParaRPr lang="en-US"/>
          </a:p>
        </p:txBody>
      </p:sp>
    </p:spTree>
    <p:extLst>
      <p:ext uri="{BB962C8B-B14F-4D97-AF65-F5344CB8AC3E}">
        <p14:creationId xmlns:p14="http://schemas.microsoft.com/office/powerpoint/2010/main" val="2950870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fr-FR" dirty="0">
                <a:latin typeface="Arial" panose="020B0604020202020204" pitchFamily="34" charset="0"/>
              </a:rPr>
              <a:t>To ensure that our civilization has a future is probably the main obligation of the United Nations. UN has several frameworks that set the foundation for corresponding activities. </a:t>
            </a:r>
          </a:p>
          <a:p>
            <a:r>
              <a:rPr lang="en-US" altLang="fr-FR" dirty="0">
                <a:latin typeface="Arial" panose="020B0604020202020204" pitchFamily="34" charset="0"/>
              </a:rPr>
              <a:t>This slide shows them. </a:t>
            </a:r>
          </a:p>
          <a:p>
            <a:r>
              <a:rPr lang="en-US" altLang="fr-FR" dirty="0">
                <a:latin typeface="Arial" panose="020B0604020202020204" pitchFamily="34" charset="0"/>
              </a:rPr>
              <a:t>They are the Agenda 2030, the agenda for Sustainable Development. Basically, this is a plan of common work of all countries to achieve 17 Sustainable Development Goals. The Goals are truly noble: eliminate extreme poverty, ensure availability of food, water, energy, health, education, employment, societal wellbeing for all. For the first time, the UN endorsed the SDG14 on life below ocean surface. Other very important frameworks and the Sendai Framework for Disaster Risk Reduction, the SAMOA Pathway, the accelerated modalities of action for Small Island Development States,</a:t>
            </a:r>
            <a:r>
              <a:rPr lang="en-US" altLang="fr-FR" baseline="0" dirty="0">
                <a:latin typeface="Arial" panose="020B0604020202020204" pitchFamily="34" charset="0"/>
              </a:rPr>
              <a:t> and the UN Framework Convention on Climate Change</a:t>
            </a:r>
            <a:r>
              <a:rPr lang="en-US" altLang="fr-FR" dirty="0">
                <a:latin typeface="Arial" panose="020B0604020202020204" pitchFamily="34" charset="0"/>
              </a:rPr>
              <a:t> including the historic Paris Agreement. And for the ocean, we act under the UN Convention on the Law of the Sea, the constitution on the Ocea</a:t>
            </a:r>
            <a:r>
              <a:rPr lang="en-US" altLang="fr-FR" baseline="0" dirty="0">
                <a:latin typeface="Arial" panose="020B0604020202020204" pitchFamily="34" charset="0"/>
              </a:rPr>
              <a:t>n and we contribute to decisions that are adopted by the UN General Assembly.</a:t>
            </a:r>
            <a:r>
              <a:rPr lang="en-US" altLang="fr-FR" dirty="0">
                <a:latin typeface="Arial" panose="020B0604020202020204" pitchFamily="34" charset="0"/>
              </a:rPr>
              <a:t> </a:t>
            </a:r>
          </a:p>
        </p:txBody>
      </p:sp>
    </p:spTree>
    <p:extLst>
      <p:ext uri="{BB962C8B-B14F-4D97-AF65-F5344CB8AC3E}">
        <p14:creationId xmlns:p14="http://schemas.microsoft.com/office/powerpoint/2010/main" val="368190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2" name="Notes Placeholder 2"/>
          <p:cNvSpPr>
            <a:spLocks noGrp="1"/>
          </p:cNvSpPr>
          <p:nvPr>
            <p:ph type="body" idx="1"/>
          </p:nvPr>
        </p:nvSpPr>
        <p:spPr bwMode="auto">
          <a:extLst/>
        </p:spPr>
        <p:txBody>
          <a:bodyPr/>
          <a:lstStyle/>
          <a:p>
            <a:pPr>
              <a:defRPr/>
            </a:pPr>
            <a:r>
              <a:rPr lang="en-US" dirty="0">
                <a:ea typeface="MS PGothic" charset="0"/>
              </a:rPr>
              <a:t>The SDG14 reads Conserve and Sustainably Use Oceans, Seas and Marine Resources for Sustainable Development. To make a contribution to Sustainable Development we need to </a:t>
            </a:r>
          </a:p>
          <a:p>
            <a:pPr marL="285750" indent="-285750">
              <a:buFont typeface="Arial"/>
              <a:buChar char="•"/>
              <a:defRPr/>
            </a:pPr>
            <a:r>
              <a:rPr lang="en-US" dirty="0">
                <a:ea typeface="MS PGothic" charset="0"/>
              </a:rPr>
              <a:t>significantly reduce ocean pollution, </a:t>
            </a:r>
          </a:p>
          <a:p>
            <a:pPr marL="285750" indent="-285750">
              <a:buFont typeface="Arial"/>
              <a:buChar char="•"/>
              <a:defRPr/>
            </a:pPr>
            <a:r>
              <a:rPr lang="en-US" dirty="0">
                <a:ea typeface="MS PGothic" charset="0"/>
              </a:rPr>
              <a:t>Start protecting ocean ecosystems, </a:t>
            </a:r>
          </a:p>
          <a:p>
            <a:pPr marL="285750" indent="-285750">
              <a:buFont typeface="Arial"/>
              <a:buChar char="•"/>
              <a:defRPr/>
            </a:pPr>
            <a:r>
              <a:rPr lang="en-US" dirty="0">
                <a:ea typeface="MS PGothic" charset="0"/>
              </a:rPr>
              <a:t>address the impacts of ocean acidification and warming, </a:t>
            </a:r>
          </a:p>
          <a:p>
            <a:pPr marL="285750" indent="-285750">
              <a:buFont typeface="Arial"/>
              <a:buChar char="•"/>
              <a:defRPr/>
            </a:pPr>
            <a:r>
              <a:rPr lang="en-US" dirty="0">
                <a:ea typeface="MS PGothic" charset="0"/>
              </a:rPr>
              <a:t>exclude unsustainable and criminal ways of fishing. </a:t>
            </a:r>
          </a:p>
          <a:p>
            <a:pPr>
              <a:defRPr/>
            </a:pPr>
            <a:r>
              <a:rPr lang="en-US" dirty="0">
                <a:ea typeface="MS PGothic" charset="0"/>
              </a:rPr>
              <a:t>I would like to draw your attention to target 14.a that specifically mentions the work of IOC and calls for developing marine science capacity in accordance with the  IOC Guidelines on Transfer of Marine Technology. </a:t>
            </a:r>
          </a:p>
          <a:p>
            <a:pPr>
              <a:defRPr/>
            </a:pPr>
            <a:r>
              <a:rPr lang="en-US" dirty="0">
                <a:ea typeface="MS PGothic" charset="0"/>
              </a:rPr>
              <a:t>IOC is the UN custodian agency of the SDG targets 14.3 on ocean acidification and 14.a on science capacity development and transfer of Marine Technology. </a:t>
            </a: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085CDA3-769A-414F-B820-1DD00A880DB0}" type="slidenum">
              <a:rPr lang="fr-FR" altLang="fr-FR" sz="1200">
                <a:solidFill>
                  <a:srgbClr val="000000"/>
                </a:solidFill>
                <a:latin typeface="Calibri" panose="020F0502020204030204" pitchFamily="34" charset="0"/>
              </a:rPr>
              <a:pPr/>
              <a:t>5</a:t>
            </a:fld>
            <a:endParaRPr lang="fr-FR" altLang="fr-FR" sz="1200">
              <a:solidFill>
                <a:srgbClr val="000000"/>
              </a:solidFill>
              <a:latin typeface="Calibri" panose="020F0502020204030204" pitchFamily="34" charset="0"/>
            </a:endParaRPr>
          </a:p>
        </p:txBody>
      </p:sp>
    </p:spTree>
    <p:extLst>
      <p:ext uri="{BB962C8B-B14F-4D97-AF65-F5344CB8AC3E}">
        <p14:creationId xmlns:p14="http://schemas.microsoft.com/office/powerpoint/2010/main" val="302005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fr-FR" dirty="0"/>
              <a:t>In accordance with its Medium-Term Strategy 2014-2021, the pillars of IOC activities of so called </a:t>
            </a:r>
            <a:r>
              <a:rPr lang="en-US" altLang="fr-FR" i="1" dirty="0"/>
              <a:t>Functions</a:t>
            </a:r>
            <a:r>
              <a:rPr lang="en-US" altLang="fr-FR" dirty="0"/>
              <a:t> are </a:t>
            </a:r>
          </a:p>
          <a:p>
            <a:pPr marL="228600" indent="-228600">
              <a:buFont typeface="+mj-lt"/>
              <a:buAutoNum type="arabicPeriod"/>
            </a:pPr>
            <a:r>
              <a:rPr lang="en-US" altLang="fr-FR" dirty="0"/>
              <a:t>ocean research, </a:t>
            </a:r>
          </a:p>
          <a:p>
            <a:pPr marL="228600" indent="-228600">
              <a:buFont typeface="+mj-lt"/>
              <a:buAutoNum type="arabicPeriod"/>
            </a:pPr>
            <a:r>
              <a:rPr lang="en-US" altLang="fr-FR" dirty="0"/>
              <a:t>observations, </a:t>
            </a:r>
            <a:r>
              <a:rPr lang="en-US" altLang="fr-FR" dirty="0" smtClean="0"/>
              <a:t>data </a:t>
            </a:r>
            <a:r>
              <a:rPr lang="en-US" altLang="fr-FR" dirty="0"/>
              <a:t>and information exchange and use, </a:t>
            </a:r>
          </a:p>
          <a:p>
            <a:pPr marL="228600" indent="-228600">
              <a:buFont typeface="+mj-lt"/>
              <a:buAutoNum type="arabicPeriod"/>
            </a:pPr>
            <a:r>
              <a:rPr lang="en-US" altLang="fr-FR" dirty="0"/>
              <a:t>early warning systems, </a:t>
            </a:r>
            <a:endParaRPr lang="en-US" altLang="fr-FR" dirty="0" smtClean="0"/>
          </a:p>
          <a:p>
            <a:pPr marL="228600" indent="-228600">
              <a:buFont typeface="+mj-lt"/>
              <a:buAutoNum type="arabicPeriod"/>
            </a:pPr>
            <a:r>
              <a:rPr lang="en-US" altLang="fr-FR" dirty="0" smtClean="0"/>
              <a:t>facilitation </a:t>
            </a:r>
            <a:r>
              <a:rPr lang="en-US" altLang="fr-FR" dirty="0"/>
              <a:t>of assessments of direct societal value</a:t>
            </a:r>
          </a:p>
          <a:p>
            <a:pPr marL="228600" indent="-228600">
              <a:buFont typeface="+mj-lt"/>
              <a:buAutoNum type="arabicPeriod"/>
            </a:pPr>
            <a:r>
              <a:rPr lang="en-US" altLang="fr-FR" dirty="0"/>
              <a:t>and ensuring that all this results in sustainable management and governance of the ocean. </a:t>
            </a:r>
            <a:endParaRPr lang="en-US" altLang="fr-FR" dirty="0" smtClean="0"/>
          </a:p>
          <a:p>
            <a:pPr marL="228600" indent="-228600">
              <a:buFont typeface="+mj-lt"/>
              <a:buAutoNum type="arabicPeriod"/>
            </a:pPr>
            <a:r>
              <a:rPr lang="en-US" altLang="fr-FR" dirty="0" smtClean="0"/>
              <a:t>We </a:t>
            </a:r>
            <a:r>
              <a:rPr lang="en-US" altLang="fr-FR" dirty="0"/>
              <a:t>need to develop capacity in each of these functions and the way of  doing this is transfer of marine technology, education and communication. Two crosscutting priorities for IOC are capacity development and communication.    </a:t>
            </a:r>
          </a:p>
          <a:p>
            <a:endParaRPr lang="en-US" altLang="fr-FR" dirty="0"/>
          </a:p>
          <a:p>
            <a:pPr marL="0" marR="0" lvl="0" indent="0" defTabSz="583692" eaLnBrk="1" fontAlgn="auto" latinLnBrk="0" hangingPunct="1">
              <a:lnSpc>
                <a:spcPct val="100000"/>
              </a:lnSpc>
              <a:spcBef>
                <a:spcPts val="0"/>
              </a:spcBef>
              <a:spcAft>
                <a:spcPts val="0"/>
              </a:spcAft>
              <a:buClrTx/>
              <a:buSzTx/>
              <a:buFontTx/>
              <a:buNone/>
              <a:tabLst/>
              <a:defRPr/>
            </a:pPr>
            <a:r>
              <a:rPr lang="en-US" altLang="fr-FR" dirty="0">
                <a:sym typeface="Lucida Grande" pitchFamily="-84" charset="0"/>
              </a:rPr>
              <a:t>Communication is at the heart of IOC work and is the catalyst of any cooperation. In consultation with the IOC officers, the Secretariat has decided to develop an IOC Communication Strategy, to assist the Commission, and opened a tender for a consultant. The Strategy is now in place and involves consultation with main stakeholders, including you! This meeting, an upgrade of the IOC website, improvements in the data base of IOC national contacts, and many other directions of communication work are elements of significant work that is underway. Through the UNESCO Young Professionals Program we were able to hire a talented early career individual to support these developments.  </a:t>
            </a:r>
            <a:endParaRPr lang="en-US" altLang="fr-FR" dirty="0"/>
          </a:p>
          <a:p>
            <a:endParaRPr lang="en-US" altLang="fr-FR" dirty="0"/>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656A72F-87D2-427C-B958-EAA6FB85E7AE}" type="slidenum">
              <a:rPr lang="fr-FR" altLang="fr-FR" sz="1200">
                <a:latin typeface="Calibri" panose="020F0502020204030204" pitchFamily="34" charset="0"/>
              </a:rPr>
              <a:pPr/>
              <a:t>6</a:t>
            </a:fld>
            <a:endParaRPr lang="fr-FR" altLang="fr-FR" sz="1200">
              <a:latin typeface="Calibri" panose="020F0502020204030204" pitchFamily="34" charset="0"/>
            </a:endParaRPr>
          </a:p>
        </p:txBody>
      </p:sp>
    </p:spTree>
    <p:extLst>
      <p:ext uri="{BB962C8B-B14F-4D97-AF65-F5344CB8AC3E}">
        <p14:creationId xmlns:p14="http://schemas.microsoft.com/office/powerpoint/2010/main" val="2435877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81" name="Shape 203"/>
          <p:cNvSpPr>
            <a:spLocks noGrp="1" noRot="1" noChangeAspect="1" noTextEdit="1"/>
          </p:cNvSpPr>
          <p:nvPr>
            <p:ph type="sldImg" idx="2"/>
          </p:nvPr>
        </p:nvSpPr>
        <p:spPr bwMode="auto">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a:latin typeface="Arial" charset="0"/>
                <a:ea typeface="MS PGothic" charset="-128"/>
              </a:rPr>
              <a:t>GOOS leverages a sustained ocean observing system which is a multi-billion US dollar investment yearly. Our joint system with WMO, the Joint WMO-IOC Technical Commission for Oceanography and Marine Meteorology (or JCOMM) tracks the status of the ocean observing system. Satellites also contribute massively. A significant part of these observations contributes to the Global Climate Observing System, GCOS. </a:t>
            </a:r>
          </a:p>
          <a:p>
            <a:endParaRPr lang="en-US" altLang="en-US">
              <a:ea typeface="MS PGothic" charset="-128"/>
            </a:endParaRPr>
          </a:p>
        </p:txBody>
      </p:sp>
    </p:spTree>
    <p:extLst>
      <p:ext uri="{BB962C8B-B14F-4D97-AF65-F5344CB8AC3E}">
        <p14:creationId xmlns:p14="http://schemas.microsoft.com/office/powerpoint/2010/main" val="2454752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The Global Ocean Science Report is a major undertaking of IOC. It is an assessment of capacities in ocean sciences that includes research infrastructure, investment, and productivity. </a:t>
            </a:r>
          </a:p>
          <a:p>
            <a:endParaRPr lang="en-US" altLang="en-US" dirty="0"/>
          </a:p>
          <a:p>
            <a:r>
              <a:rPr lang="en-US" altLang="en-US" dirty="0"/>
              <a:t>In summary, the GOSR main objective is to highlight the patterns on how science is produced and the scientific collaboration organized in order to provide a basis for understanding and promoting knowledge sharing and dissemination, and also to identify the opportunities and benefits of international collaboration and how this international scientific collaboration can be harnessed to tackle global problems more effectively. Further it will</a:t>
            </a:r>
            <a:r>
              <a:rPr lang="en-US" altLang="en-US" baseline="0" dirty="0"/>
              <a:t> serve as a r</a:t>
            </a:r>
            <a:r>
              <a:rPr lang="en-US" altLang="en-US" dirty="0"/>
              <a:t>eporting mechanisms for SDG 14.a.</a:t>
            </a:r>
          </a:p>
          <a:p>
            <a:r>
              <a:rPr lang="en-US" altLang="en-US" dirty="0"/>
              <a:t>It will also provide a baseline for an analysis of gender balance in modern oceanography, responding to one of two major priorities of UNESCO. After a meeting in Denmark, the Editing Board will have its second session in Seoul in October 2016. Thank you, Denmark and Republic of Korea! </a:t>
            </a:r>
          </a:p>
          <a:p>
            <a:endParaRPr lang="en-US" altLang="en-US" dirty="0"/>
          </a:p>
          <a:p>
            <a:endParaRPr lang="en-US" altLang="en-US" dirty="0"/>
          </a:p>
        </p:txBody>
      </p:sp>
      <p:sp>
        <p:nvSpPr>
          <p:cNvPr id="819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BF454C-58BA-4459-A002-4639735A4EED}"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058754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txBox="1">
            <a:spLocks noGrp="1" noChangeArrowheads="1"/>
          </p:cNvSpPr>
          <p:nvPr/>
        </p:nvSpPr>
        <p:spPr bwMode="auto">
          <a:xfrm>
            <a:off x="3849688" y="9434513"/>
            <a:ext cx="2944812"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794" tIns="45895" rIns="91794" bIns="45895" anchor="b"/>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189AE59D-4E48-46BB-900D-65286D8CB577}" type="slidenum">
              <a:rPr lang="en-US" altLang="fr-FR" sz="1200">
                <a:solidFill>
                  <a:srgbClr val="000000"/>
                </a:solidFill>
              </a:rPr>
              <a:pPr algn="r" eaLnBrk="1" hangingPunct="1"/>
              <a:t>9</a:t>
            </a:fld>
            <a:endParaRPr lang="en-US" altLang="fr-FR" sz="1200">
              <a:solidFill>
                <a:srgbClr val="000000"/>
              </a:solidFill>
            </a:endParaRPr>
          </a:p>
        </p:txBody>
      </p:sp>
      <p:sp>
        <p:nvSpPr>
          <p:cNvPr id="88066" name="Rectangle 2"/>
          <p:cNvSpPr>
            <a:spLocks noGrp="1" noRot="1" noChangeAspect="1" noChangeArrowheads="1" noTextEdit="1"/>
          </p:cNvSpPr>
          <p:nvPr>
            <p:ph type="sldImg"/>
          </p:nvPr>
        </p:nvSpPr>
        <p:spPr bwMode="auto">
          <a:xfrm>
            <a:off x="2076450" y="168275"/>
            <a:ext cx="2641600" cy="19812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8067" name="Rectangle 3"/>
          <p:cNvSpPr>
            <a:spLocks noGrp="1" noChangeArrowheads="1"/>
          </p:cNvSpPr>
          <p:nvPr>
            <p:ph type="body" idx="1"/>
          </p:nvPr>
        </p:nvSpPr>
        <p:spPr bwMode="auto">
          <a:xfrm>
            <a:off x="444500" y="2224088"/>
            <a:ext cx="5905500" cy="7350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200" dirty="0">
                <a:effectLst/>
                <a:latin typeface="Lucida Grande"/>
                <a:ea typeface="Lucida Grande"/>
                <a:cs typeface="Lucida Grande"/>
                <a:sym typeface="Lucida Grande"/>
              </a:rPr>
              <a:t>The IOC Tsunami Warning System operates in all 4 areas where the risk of tsunami is significant.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In the Pacific </a:t>
            </a:r>
            <a:r>
              <a:rPr lang="en-US" sz="1200" dirty="0" smtClean="0">
                <a:effectLst/>
                <a:latin typeface="Lucida Grande"/>
                <a:ea typeface="Lucida Grande"/>
                <a:cs typeface="Lucida Grande"/>
                <a:sym typeface="Lucida Grande"/>
              </a:rPr>
              <a:t>a Tsunami </a:t>
            </a:r>
            <a:r>
              <a:rPr lang="en-US" sz="1200" dirty="0">
                <a:effectLst/>
                <a:latin typeface="Lucida Grande"/>
                <a:ea typeface="Lucida Grande"/>
                <a:cs typeface="Lucida Grande"/>
                <a:sym typeface="Lucida Grande"/>
              </a:rPr>
              <a:t>Warning System was established in 1965.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And after the Sumatra tsunami of 2004, the IOC received the mandate to coordinate the establishment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of 3 more tsunami warning systems, in the Indian Ocean, the Caribbean, and the Northeast Atlantic Ocean,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Mediterranean and connected Seas. These systems are now operational.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In October 2015 a million people were evacuated in the result of a tsunami warning that correctly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predicted a tsunami water off central Chile. Massive infrastructural damage happened but peoples’ lives were saved.</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Since the 2004 nations have invested considerably towards the development of regional tsunami warning systems.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Three national tsunami warning centers have been established in the Indian Ocean, and four such centers in the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NE Atlantic, Mediterranean. These centers provide Tsunami alert services to neighboring countries in the respective regions.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It is estimated that the cost of setting up the Indian Ocean Tsunami Warning System alone has cost approximately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450 M US $, and it is estimated that it costs between 50-100 M US $ annually to maintain the system.</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These system helps to save lives of people at the coasts. This work is a strong contribution to the Sendai DRR </a:t>
            </a:r>
            <a:endParaRPr lang="fr-FR" sz="1200" dirty="0">
              <a:effectLst/>
              <a:latin typeface="Lucida Grande"/>
              <a:ea typeface="Lucida Grande"/>
              <a:cs typeface="Lucida Grande"/>
              <a:sym typeface="Lucida Grande"/>
            </a:endParaRPr>
          </a:p>
          <a:p>
            <a:r>
              <a:rPr lang="en-US" sz="1200" dirty="0">
                <a:effectLst/>
                <a:latin typeface="Lucida Grande"/>
                <a:ea typeface="Lucida Grande"/>
                <a:cs typeface="Lucida Grande"/>
                <a:sym typeface="Lucida Grande"/>
              </a:rPr>
              <a:t>Framework. </a:t>
            </a:r>
            <a:r>
              <a:rPr lang="en-US" sz="1200" b="1" dirty="0">
                <a:effectLst/>
                <a:latin typeface="Lucida Grande"/>
                <a:ea typeface="Lucida Grande"/>
                <a:cs typeface="Lucida Grande"/>
                <a:sym typeface="Lucida Grande"/>
              </a:rPr>
              <a:t>These four operational warning systems are a testament to what Member States can achieve </a:t>
            </a:r>
            <a:endParaRPr lang="fr-FR" sz="1200" dirty="0">
              <a:effectLst/>
              <a:latin typeface="Lucida Grande"/>
              <a:ea typeface="Lucida Grande"/>
              <a:cs typeface="Lucida Grande"/>
              <a:sym typeface="Lucida Grande"/>
            </a:endParaRPr>
          </a:p>
          <a:p>
            <a:r>
              <a:rPr lang="en-US" sz="1200" b="1" dirty="0">
                <a:effectLst/>
                <a:latin typeface="Lucida Grande"/>
                <a:ea typeface="Lucida Grande"/>
                <a:cs typeface="Lucida Grande"/>
                <a:sym typeface="Lucida Grande"/>
              </a:rPr>
              <a:t>through intergovernmental cooperation, backed by strong political and financial commitments.</a:t>
            </a:r>
            <a:endParaRPr lang="fr-FR" sz="1200" dirty="0">
              <a:effectLst/>
              <a:latin typeface="Lucida Grande"/>
              <a:ea typeface="Lucida Grande"/>
              <a:cs typeface="Lucida Grande"/>
              <a:sym typeface="Lucida Grande"/>
            </a:endParaRPr>
          </a:p>
          <a:p>
            <a:pPr eaLnBrk="1" hangingPunct="1">
              <a:spcBef>
                <a:spcPct val="0"/>
              </a:spcBef>
            </a:pPr>
            <a:endParaRPr lang="en-US" altLang="fr-FR" sz="1200" dirty="0">
              <a:latin typeface="Arial" panose="020B0604020202020204" pitchFamily="34" charset="0"/>
            </a:endParaRPr>
          </a:p>
          <a:p>
            <a:pPr eaLnBrk="1" hangingPunct="1">
              <a:spcBef>
                <a:spcPct val="0"/>
              </a:spcBef>
            </a:pPr>
            <a:endParaRPr lang="en-US" altLang="fr-FR" sz="1200" dirty="0">
              <a:latin typeface="Arial" panose="020B0604020202020204" pitchFamily="34" charset="0"/>
            </a:endParaRPr>
          </a:p>
          <a:p>
            <a:pPr eaLnBrk="1" hangingPunct="1">
              <a:spcBef>
                <a:spcPct val="0"/>
              </a:spcBef>
            </a:pPr>
            <a:endParaRPr lang="en-US" altLang="fr-FR" sz="1200" dirty="0">
              <a:latin typeface="Arial" panose="020B0604020202020204" pitchFamily="34" charset="0"/>
            </a:endParaRPr>
          </a:p>
          <a:p>
            <a:pPr eaLnBrk="1" hangingPunct="1">
              <a:spcBef>
                <a:spcPct val="0"/>
              </a:spcBef>
              <a:buFontTx/>
              <a:buChar char="•"/>
            </a:pPr>
            <a:endParaRPr lang="en-US" altLang="fr-FR" sz="1200" dirty="0">
              <a:latin typeface="Arial" panose="020B0604020202020204" pitchFamily="34" charset="0"/>
            </a:endParaRPr>
          </a:p>
          <a:p>
            <a:pPr eaLnBrk="1" hangingPunct="1">
              <a:spcBef>
                <a:spcPct val="0"/>
              </a:spcBef>
            </a:pPr>
            <a:endParaRPr lang="en-GB" altLang="fr-FR" sz="1200" i="1" dirty="0"/>
          </a:p>
          <a:p>
            <a:pPr eaLnBrk="1" hangingPunct="1">
              <a:spcBef>
                <a:spcPct val="0"/>
              </a:spcBef>
              <a:buFontTx/>
              <a:buChar char="•"/>
            </a:pPr>
            <a:endParaRPr lang="en-US" altLang="fr-FR" sz="1200" dirty="0">
              <a:latin typeface="Arial" panose="020B0604020202020204" pitchFamily="34" charset="0"/>
            </a:endParaRPr>
          </a:p>
          <a:p>
            <a:pPr eaLnBrk="1" hangingPunct="1">
              <a:spcBef>
                <a:spcPct val="0"/>
              </a:spcBef>
            </a:pPr>
            <a:endParaRPr lang="en-US" altLang="fr-FR" sz="1200" dirty="0">
              <a:latin typeface="Arial" panose="020B0604020202020204" pitchFamily="34" charset="0"/>
            </a:endParaRPr>
          </a:p>
        </p:txBody>
      </p:sp>
      <p:sp>
        <p:nvSpPr>
          <p:cNvPr id="88068" name="Slide Number Placeholder 4"/>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9DF25C-E330-4EB3-8C6B-101E63F66259}" type="slidenum">
              <a:rPr lang="en-US" altLang="fr-FR" sz="1200">
                <a:solidFill>
                  <a:srgbClr val="000000"/>
                </a:solidFill>
              </a:rPr>
              <a:pPr/>
              <a:t>9</a:t>
            </a:fld>
            <a:endParaRPr lang="en-US" altLang="fr-FR" sz="1200">
              <a:solidFill>
                <a:srgbClr val="000000"/>
              </a:solidFill>
            </a:endParaRPr>
          </a:p>
        </p:txBody>
      </p:sp>
    </p:spTree>
    <p:extLst>
      <p:ext uri="{BB962C8B-B14F-4D97-AF65-F5344CB8AC3E}">
        <p14:creationId xmlns:p14="http://schemas.microsoft.com/office/powerpoint/2010/main" val="2579285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01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fr-FR" dirty="0"/>
              <a:t>International Ocean Data and Information Exchange Program of IODE is the backbone of oceanography. It operates a vast system of oceanographic data </a:t>
            </a:r>
            <a:r>
              <a:rPr lang="en-US" altLang="fr-FR" dirty="0" err="1"/>
              <a:t>centres</a:t>
            </a:r>
            <a:r>
              <a:rPr lang="en-US" altLang="fr-FR" dirty="0"/>
              <a:t> around the world. IOC has a data policy that envisages open and free data  access. </a:t>
            </a:r>
          </a:p>
          <a:p>
            <a:r>
              <a:rPr lang="en-US" altLang="fr-FR" dirty="0"/>
              <a:t>We are developing a network of ocean knowledge composed of networks of experts, documentation, guides and best data practices, standards of data representation, the one-stop portal for ocean data. </a:t>
            </a:r>
          </a:p>
          <a:p>
            <a:r>
              <a:rPr lang="en-US" altLang="fr-FR" dirty="0"/>
              <a:t>It is through IODE that IOC develops its capacity building strategy, conducts multiple training courses and maintains multiple databases. </a:t>
            </a:r>
          </a:p>
          <a:p>
            <a:pPr marL="0" marR="0" lvl="0" indent="0" defTabSz="583692" eaLnBrk="1" fontAlgn="auto" latinLnBrk="0" hangingPunct="1">
              <a:lnSpc>
                <a:spcPct val="100000"/>
              </a:lnSpc>
              <a:spcBef>
                <a:spcPts val="0"/>
              </a:spcBef>
              <a:spcAft>
                <a:spcPts val="0"/>
              </a:spcAft>
              <a:buClrTx/>
              <a:buSzTx/>
              <a:buFontTx/>
              <a:buNone/>
              <a:tabLst/>
              <a:defRPr/>
            </a:pPr>
            <a:r>
              <a:rPr lang="en-US" altLang="fr-FR" dirty="0"/>
              <a:t>The IOC</a:t>
            </a:r>
            <a:r>
              <a:rPr lang="en-US" altLang="en-US" dirty="0"/>
              <a:t>’</a:t>
            </a:r>
            <a:r>
              <a:rPr lang="en-US" altLang="fr-FR" dirty="0"/>
              <a:t>s Ocean Biogeographic Information System (or OBIS) is the world</a:t>
            </a:r>
            <a:r>
              <a:rPr lang="en-US" altLang="en-US" dirty="0"/>
              <a:t>’</a:t>
            </a:r>
            <a:r>
              <a:rPr lang="en-US" altLang="fr-FR" dirty="0"/>
              <a:t>s largest database on the diversity and distribution of marine species. OBIS is connecting 600 institutions which already contributed over 2000 datasets or in total 47 million species occurrence records to this central system. </a:t>
            </a:r>
            <a:r>
              <a:rPr lang="en-US" altLang="fr-FR" baseline="0" dirty="0"/>
              <a:t> OBIS seeks </a:t>
            </a:r>
            <a:r>
              <a:rPr lang="en-US" altLang="fr-FR" dirty="0"/>
              <a:t>to increase Member</a:t>
            </a:r>
            <a:r>
              <a:rPr lang="en-US" altLang="fr-FR" baseline="0" dirty="0"/>
              <a:t> States’</a:t>
            </a:r>
            <a:r>
              <a:rPr lang="en-US" altLang="fr-FR" dirty="0"/>
              <a:t> capacity to properly manage the data resulting from local, regional and global monitoring </a:t>
            </a:r>
            <a:r>
              <a:rPr lang="en-US" altLang="fr-FR" dirty="0" err="1"/>
              <a:t>programmes</a:t>
            </a:r>
            <a:r>
              <a:rPr lang="en-US" altLang="fr-FR" baseline="0" dirty="0"/>
              <a:t> i</a:t>
            </a:r>
            <a:r>
              <a:rPr lang="en-US" altLang="fr-FR" dirty="0"/>
              <a:t>n order to better protect and sustainably manage marine living resources.</a:t>
            </a:r>
          </a:p>
          <a:p>
            <a:r>
              <a:rPr lang="en-US" altLang="fr-FR" dirty="0"/>
              <a:t>This work is supported by our office in </a:t>
            </a:r>
            <a:r>
              <a:rPr lang="en-US" altLang="fr-FR" dirty="0" err="1"/>
              <a:t>Oostend</a:t>
            </a:r>
            <a:r>
              <a:rPr lang="en-US" altLang="fr-FR" dirty="0"/>
              <a:t> and benefits from most generous support for the Government of Flanders, Belgium. Thank you very much! </a:t>
            </a:r>
          </a:p>
        </p:txBody>
      </p:sp>
      <p:sp>
        <p:nvSpPr>
          <p:cNvPr id="90115" name="Slide Number Placeholder 3"/>
          <p:cNvSpPr>
            <a:spLocks noGrp="1"/>
          </p:cNvSpPr>
          <p:nvPr>
            <p:ph type="sldNum" sz="quarter" idx="5"/>
          </p:nvPr>
        </p:nvSpPr>
        <p:spPr bwMode="auto">
          <a:xfrm>
            <a:off x="3848100" y="9432925"/>
            <a:ext cx="2944813" cy="49688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8616D97-377A-4A0B-A6EE-4FCFAC6430CD}" type="slidenum">
              <a:rPr lang="en-US" altLang="fr-FR" sz="1200">
                <a:latin typeface="Calibri" panose="020F0502020204030204" pitchFamily="34" charset="0"/>
              </a:rPr>
              <a:pPr/>
              <a:t>10</a:t>
            </a:fld>
            <a:endParaRPr lang="en-US" altLang="fr-FR" sz="1200">
              <a:latin typeface="Calibri" panose="020F0502020204030204" pitchFamily="34" charset="0"/>
            </a:endParaRPr>
          </a:p>
        </p:txBody>
      </p:sp>
    </p:spTree>
    <p:extLst>
      <p:ext uri="{BB962C8B-B14F-4D97-AF65-F5344CB8AC3E}">
        <p14:creationId xmlns:p14="http://schemas.microsoft.com/office/powerpoint/2010/main" val="2750144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rgbClr val="000000"/>
                </a:solidFill>
                <a:latin typeface="+mj-lt"/>
                <a:ea typeface="+mj-ea"/>
                <a:cs typeface="+mj-cs"/>
              </a:defRPr>
            </a:lvl1pPr>
          </a:lstStyle>
          <a:p>
            <a:r>
              <a:rPr lang="en-US" dirty="0" smtClean="0"/>
              <a:t>Click to edit Master title style</a:t>
            </a:r>
            <a:endParaRPr dirty="0"/>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rgbClr val="000000"/>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pic>
        <p:nvPicPr>
          <p:cNvPr id="8" name="Picture 7" descr="Screen Shot 2016-04-04 at 14.45.37.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72802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a:spLocks noGrp="1" noChangeArrowheads="1"/>
          </p:cNvSpPr>
          <p:nvPr>
            <p:ph type="ftr" sz="quarter" idx="10"/>
          </p:nvPr>
        </p:nvSpPr>
        <p:spPr/>
        <p:txBody>
          <a:bodyPr/>
          <a:lstStyle>
            <a:lvl1pPr>
              <a:defRPr/>
            </a:lvl1pPr>
          </a:lstStyle>
          <a:p>
            <a:pPr>
              <a:defRPr/>
            </a:pPr>
            <a:endParaRPr lang="en-GB"/>
          </a:p>
        </p:txBody>
      </p:sp>
    </p:spTree>
    <p:extLst>
      <p:ext uri="{BB962C8B-B14F-4D97-AF65-F5344CB8AC3E}">
        <p14:creationId xmlns:p14="http://schemas.microsoft.com/office/powerpoint/2010/main" val="1510378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3/8/17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3/8/17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3/8/17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728024"/>
            <a:ext cx="8042276" cy="716507"/>
          </a:xfrm>
          <a:prstGeom prst="rect">
            <a:avLst/>
          </a:prstGeom>
        </p:spPr>
        <p:txBody>
          <a:bodyPr vert="horz" lIns="91440" tIns="45720" rIns="91440" bIns="45720" rtlCol="0" anchor="b" anchorCtr="0">
            <a:noAutofit/>
          </a:bodyPr>
          <a:lstStyle/>
          <a:p>
            <a:r>
              <a:rPr lang="en-US" dirty="0" smtClean="0"/>
              <a:t>Click to edit Master title style</a:t>
            </a:r>
            <a:endParaRPr dirty="0"/>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3/8/17</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D7095EC7-7A97-9548-B831-E5C1A9685891}" type="slidenum">
              <a:rPr lang="en-US" smtClean="0"/>
              <a:t>‹#›</a:t>
            </a:fld>
            <a:endParaRPr lang="en-US" dirty="0"/>
          </a:p>
        </p:txBody>
      </p:sp>
      <p:pic>
        <p:nvPicPr>
          <p:cNvPr id="7" name="Picture 6" descr="Screen Shot 2016-04-04 at 14.45.37.png"/>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0" y="0"/>
            <a:ext cx="9144000" cy="72802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rgbClr val="000000"/>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rgbClr val="000000"/>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rgbClr val="000000"/>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rgbClr val="000000"/>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rgbClr val="000000"/>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jpeg"/><Relationship Id="rId8" Type="http://schemas.openxmlformats.org/officeDocument/2006/relationships/image" Target="../media/image39.png"/><Relationship Id="rId9" Type="http://schemas.openxmlformats.org/officeDocument/2006/relationships/image" Target="../media/image40.jpeg"/><Relationship Id="rId10" Type="http://schemas.openxmlformats.org/officeDocument/2006/relationships/image" Target="../media/image41.png"/><Relationship Id="rId11"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3.jpe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5" Type="http://schemas.openxmlformats.org/officeDocument/2006/relationships/image" Target="../media/image48.tiff"/><Relationship Id="rId6" Type="http://schemas.openxmlformats.org/officeDocument/2006/relationships/image" Target="../media/image49.tif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jpe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2.jpg"/><Relationship Id="rId4" Type="http://schemas.openxmlformats.org/officeDocument/2006/relationships/image" Target="../media/image53.jpe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6.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69.jpeg"/><Relationship Id="rId9" Type="http://schemas.openxmlformats.org/officeDocument/2006/relationships/image" Target="../media/image70.jpeg"/><Relationship Id="rId10" Type="http://schemas.openxmlformats.org/officeDocument/2006/relationships/image" Target="../media/image71.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jpeg"/><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emf"/><Relationship Id="rId5" Type="http://schemas.openxmlformats.org/officeDocument/2006/relationships/image" Target="../media/image81.jp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emf"/><Relationship Id="rId5" Type="http://schemas.openxmlformats.org/officeDocument/2006/relationships/image" Target="../media/image81.jp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jpeg"/><Relationship Id="rId5" Type="http://schemas.openxmlformats.org/officeDocument/2006/relationships/image" Target="../media/image88.jpeg"/><Relationship Id="rId6" Type="http://schemas.openxmlformats.org/officeDocument/2006/relationships/image" Target="../media/image89.jpeg"/><Relationship Id="rId7" Type="http://schemas.openxmlformats.org/officeDocument/2006/relationships/image" Target="../media/image90.jpe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image" Target="../media/image91.jpeg"/><Relationship Id="rId4" Type="http://schemas.openxmlformats.org/officeDocument/2006/relationships/image" Target="../media/image92.jpeg"/><Relationship Id="rId5" Type="http://schemas.openxmlformats.org/officeDocument/2006/relationships/image" Target="../media/image93.jpeg"/><Relationship Id="rId6" Type="http://schemas.openxmlformats.org/officeDocument/2006/relationships/image" Target="../media/image94.jpeg"/><Relationship Id="rId7" Type="http://schemas.openxmlformats.org/officeDocument/2006/relationships/image" Target="../media/image95.png"/><Relationship Id="rId8" Type="http://schemas.openxmlformats.org/officeDocument/2006/relationships/image" Target="../media/image96.jpe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1" Type="http://schemas.openxmlformats.org/officeDocument/2006/relationships/image" Target="../media/image27.jpeg"/><Relationship Id="rId12"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8615"/>
            <a:ext cx="9144000" cy="2989385"/>
          </a:xfrm>
          <a:prstGeom prst="rect">
            <a:avLst/>
          </a:prstGeom>
        </p:spPr>
      </p:pic>
      <p:sp>
        <p:nvSpPr>
          <p:cNvPr id="5" name="TextBox 4"/>
          <p:cNvSpPr txBox="1"/>
          <p:nvPr/>
        </p:nvSpPr>
        <p:spPr>
          <a:xfrm>
            <a:off x="205740" y="1076706"/>
            <a:ext cx="7968996" cy="1477328"/>
          </a:xfrm>
          <a:prstGeom prst="rect">
            <a:avLst/>
          </a:prstGeom>
          <a:noFill/>
        </p:spPr>
        <p:txBody>
          <a:bodyPr wrap="square" rtlCol="0">
            <a:spAutoFit/>
          </a:bodyPr>
          <a:lstStyle/>
          <a:p>
            <a:r>
              <a:rPr lang="en-US" sz="3000" dirty="0"/>
              <a:t>Introduction to the IOC Project Office for IODE, IOC Capacity Development Strategy and </a:t>
            </a:r>
            <a:r>
              <a:rPr lang="en-US" sz="3000" dirty="0" err="1"/>
              <a:t>OceanTeacher</a:t>
            </a:r>
            <a:r>
              <a:rPr lang="en-US" sz="3000" dirty="0"/>
              <a:t> Global Academy</a:t>
            </a:r>
          </a:p>
        </p:txBody>
      </p:sp>
      <p:sp>
        <p:nvSpPr>
          <p:cNvPr id="6" name="TextBox 5"/>
          <p:cNvSpPr txBox="1"/>
          <p:nvPr/>
        </p:nvSpPr>
        <p:spPr>
          <a:xfrm>
            <a:off x="1738884" y="2761201"/>
            <a:ext cx="6074805" cy="300082"/>
          </a:xfrm>
          <a:prstGeom prst="rect">
            <a:avLst/>
          </a:prstGeom>
          <a:noFill/>
        </p:spPr>
        <p:txBody>
          <a:bodyPr wrap="none" rtlCol="0">
            <a:spAutoFit/>
          </a:bodyPr>
          <a:lstStyle/>
          <a:p>
            <a:r>
              <a:rPr lang="en-US" sz="1350" dirty="0"/>
              <a:t>Peter </a:t>
            </a:r>
            <a:r>
              <a:rPr lang="en-US" sz="1350" dirty="0" err="1"/>
              <a:t>Pissierssens</a:t>
            </a:r>
            <a:r>
              <a:rPr lang="en-US" sz="1350" dirty="0"/>
              <a:t>, Head IOC Project Office for IODE/ IOC CD coordinator</a:t>
            </a:r>
          </a:p>
        </p:txBody>
      </p:sp>
    </p:spTree>
    <p:extLst>
      <p:ext uri="{BB962C8B-B14F-4D97-AF65-F5344CB8AC3E}">
        <p14:creationId xmlns:p14="http://schemas.microsoft.com/office/powerpoint/2010/main" val="14199475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3" descr="Screen Shot 2015-08-31 at 16.58.39.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951163" y="1474788"/>
            <a:ext cx="5988050" cy="519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1" name="Picture 5" descr="Screen Shot 2015-08-31 at 16.16.07.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0818" y="1012826"/>
            <a:ext cx="1951038"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2" name="Picture 6" descr="Screen Shot 2015-08-31 at 16.17.44.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0" y="2184400"/>
            <a:ext cx="1951038"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3" name="Picture 7" descr="Screen Shot 2015-08-31 at 16.19.35.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2778125"/>
            <a:ext cx="1951038" cy="62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4" name="Picture 8" descr="Screen Shot 2015-08-31 at 16.27.40.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0" y="3506788"/>
            <a:ext cx="1951038"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5" name="Picture 9" descr="Screen Shot 2015-08-31 at 16.29.24.pn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0" y="4113213"/>
            <a:ext cx="1951038" cy="52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7" name="Picture 11" descr="Screen Shot 2015-08-31 at 16.45.25.png"/>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0" y="4597400"/>
            <a:ext cx="1951038" cy="52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8" name="Picture 1"/>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462690" y="1012825"/>
            <a:ext cx="2681309" cy="565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12"/>
          <p:cNvSpPr/>
          <p:nvPr/>
        </p:nvSpPr>
        <p:spPr>
          <a:xfrm>
            <a:off x="718136" y="6368752"/>
            <a:ext cx="2233027" cy="403504"/>
          </a:xfrm>
          <a:prstGeom prst="rect">
            <a:avLst/>
          </a:prstGeom>
          <a:noFill/>
        </p:spPr>
        <p:txBody>
          <a:bodyPr wrap="none" lIns="64289" tIns="32145" rIns="64289" bIns="32145">
            <a:spAutoFit/>
          </a:bodyPr>
          <a:lstStyle/>
          <a:p>
            <a:pPr algn="ctr" eaLnBrk="1" hangingPunct="1">
              <a:defRPr/>
            </a:pPr>
            <a:r>
              <a:rPr lang="fr-CH" sz="2200" b="1" dirty="0">
                <a:ln w="12700">
                  <a:solidFill>
                    <a:schemeClr val="tx2">
                      <a:satMod val="155000"/>
                    </a:schemeClr>
                  </a:solidFill>
                  <a:prstDash val="solid"/>
                </a:ln>
                <a:solidFill>
                  <a:srgbClr val="660066"/>
                </a:solidFill>
                <a:effectLst>
                  <a:outerShdw blurRad="41275" dist="20320" dir="1800000" algn="tl" rotWithShape="0">
                    <a:srgbClr val="000000">
                      <a:alpha val="40000"/>
                    </a:srgbClr>
                  </a:outerShdw>
                </a:effectLst>
                <a:latin typeface="Arial" charset="0"/>
                <a:ea typeface="ＭＳ Ｐゴシック" charset="0"/>
              </a:rPr>
              <a:t>IOC Data Policy</a:t>
            </a:r>
          </a:p>
        </p:txBody>
      </p:sp>
      <p:pic>
        <p:nvPicPr>
          <p:cNvPr id="14" name="Picture 2"/>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0" y="5152621"/>
            <a:ext cx="1660532" cy="1014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443038" y="904526"/>
            <a:ext cx="4637658" cy="461665"/>
          </a:xfrm>
          <a:prstGeom prst="rect">
            <a:avLst/>
          </a:prstGeom>
          <a:noFill/>
        </p:spPr>
        <p:txBody>
          <a:bodyPr wrap="none" rtlCol="0">
            <a:spAutoFit/>
          </a:bodyPr>
          <a:lstStyle/>
          <a:p>
            <a:r>
              <a:rPr lang="en-US" sz="2400" dirty="0" smtClean="0">
                <a:solidFill>
                  <a:srgbClr val="FF6600"/>
                </a:solidFill>
              </a:rPr>
              <a:t>Ocean Data, Ocean Knowledge</a:t>
            </a:r>
            <a:endParaRPr lang="en-US" sz="2400" dirty="0">
              <a:solidFill>
                <a:srgbClr val="FF6600"/>
              </a:solidFill>
            </a:endParaRPr>
          </a:p>
        </p:txBody>
      </p:sp>
    </p:spTree>
    <p:extLst>
      <p:ext uri="{BB962C8B-B14F-4D97-AF65-F5344CB8AC3E}">
        <p14:creationId xmlns:p14="http://schemas.microsoft.com/office/powerpoint/2010/main" val="175094319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p:cNvSpPr>
            <a:spLocks noChangeArrowheads="1"/>
          </p:cNvSpPr>
          <p:nvPr/>
        </p:nvSpPr>
        <p:spPr bwMode="auto">
          <a:xfrm>
            <a:off x="977226" y="5461000"/>
            <a:ext cx="7266229" cy="1726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91" tIns="32146" rIns="64291" bIns="32146">
            <a:spAutoFit/>
          </a:bodyPr>
          <a:lstStyle>
            <a:lvl1pPr>
              <a:defRPr sz="2400">
                <a:solidFill>
                  <a:schemeClr val="tx1"/>
                </a:solidFill>
                <a:latin typeface="Arial" panose="020B0604020202020204" pitchFamily="34" charset="0"/>
                <a:ea typeface="MS PGothic" panose="020B0600070205080204" pitchFamily="34" charset="-128"/>
              </a:defRPr>
            </a:lvl1pPr>
            <a:lvl2pPr>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eaLnBrk="1" hangingPunct="1"/>
            <a:r>
              <a:rPr lang="en-US" altLang="fr-FR" sz="1800" dirty="0">
                <a:solidFill>
                  <a:srgbClr val="FF9900"/>
                </a:solidFill>
              </a:rPr>
              <a:t>Focus on:</a:t>
            </a:r>
          </a:p>
          <a:p>
            <a:pPr lvl="1" eaLnBrk="1" hangingPunct="1"/>
            <a:r>
              <a:rPr lang="en-US" altLang="fr-FR" sz="1800" dirty="0"/>
              <a:t>Capacity Development, Education and Training, support by IODE</a:t>
            </a:r>
          </a:p>
          <a:p>
            <a:pPr lvl="1" eaLnBrk="1" hangingPunct="1"/>
            <a:r>
              <a:rPr lang="en-US" altLang="fr-FR" sz="1800" dirty="0"/>
              <a:t>Regional Observing Systems</a:t>
            </a:r>
          </a:p>
          <a:p>
            <a:pPr lvl="1" eaLnBrk="1" hangingPunct="1"/>
            <a:r>
              <a:rPr lang="en-US" altLang="fr-FR" sz="1800" dirty="0"/>
              <a:t>Regional Priorities</a:t>
            </a:r>
          </a:p>
          <a:p>
            <a:pPr lvl="1" eaLnBrk="1" hangingPunct="1"/>
            <a:r>
              <a:rPr lang="en-US" altLang="fr-FR" sz="1800" dirty="0"/>
              <a:t>Co-design</a:t>
            </a:r>
          </a:p>
          <a:p>
            <a:pPr lvl="1" eaLnBrk="1" hangingPunct="1"/>
            <a:endParaRPr lang="en-US" altLang="fr-FR" sz="1800" dirty="0"/>
          </a:p>
        </p:txBody>
      </p:sp>
      <p:sp>
        <p:nvSpPr>
          <p:cNvPr id="7" name="Rectangle 2"/>
          <p:cNvSpPr txBox="1">
            <a:spLocks noChangeArrowheads="1"/>
          </p:cNvSpPr>
          <p:nvPr/>
        </p:nvSpPr>
        <p:spPr bwMode="auto">
          <a:xfrm>
            <a:off x="541338" y="715879"/>
            <a:ext cx="9165496" cy="935991"/>
          </a:xfrm>
          <a:prstGeom prst="rect">
            <a:avLst/>
          </a:prstGeom>
          <a:noFill/>
          <a:ln w="9525">
            <a:noFill/>
            <a:miter lim="800000"/>
            <a:headEnd/>
            <a:tailEnd/>
          </a:ln>
        </p:spPr>
        <p:txBody>
          <a:bodyPr lIns="91430" tIns="45716" rIns="91430" bIns="45716" anchor="ctr"/>
          <a:lstStyle>
            <a:lvl1pPr algn="l" rtl="0" eaLnBrk="0" fontAlgn="base" hangingPunct="0">
              <a:spcBef>
                <a:spcPct val="0"/>
              </a:spcBef>
              <a:spcAft>
                <a:spcPct val="0"/>
              </a:spcAft>
              <a:defRPr sz="2400" b="1">
                <a:solidFill>
                  <a:schemeClr val="tx2"/>
                </a:solidFill>
                <a:latin typeface="+mj-lt"/>
                <a:ea typeface="MS PGothic" pitchFamily="34" charset="-128"/>
                <a:cs typeface="MS PGothic"/>
              </a:defRPr>
            </a:lvl1pPr>
            <a:lvl2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2pPr>
            <a:lvl3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3pPr>
            <a:lvl4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4pPr>
            <a:lvl5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5pPr>
            <a:lvl6pPr marL="457200" algn="l" rtl="0" fontAlgn="base">
              <a:spcBef>
                <a:spcPct val="0"/>
              </a:spcBef>
              <a:spcAft>
                <a:spcPct val="0"/>
              </a:spcAft>
              <a:defRPr sz="2000" b="1">
                <a:solidFill>
                  <a:schemeClr val="tx2"/>
                </a:solidFill>
                <a:latin typeface="Arial" charset="0"/>
                <a:ea typeface="ＭＳ Ｐゴシック" charset="-128"/>
                <a:cs typeface="ＭＳ Ｐゴシック" charset="-128"/>
              </a:defRPr>
            </a:lvl6pPr>
            <a:lvl7pPr marL="914400" algn="l" rtl="0" fontAlgn="base">
              <a:spcBef>
                <a:spcPct val="0"/>
              </a:spcBef>
              <a:spcAft>
                <a:spcPct val="0"/>
              </a:spcAft>
              <a:defRPr sz="2000" b="1">
                <a:solidFill>
                  <a:schemeClr val="tx2"/>
                </a:solidFill>
                <a:latin typeface="Arial" charset="0"/>
                <a:ea typeface="ＭＳ Ｐゴシック" charset="-128"/>
                <a:cs typeface="ＭＳ Ｐゴシック" charset="-128"/>
              </a:defRPr>
            </a:lvl7pPr>
            <a:lvl8pPr marL="1371600" algn="l" rtl="0" fontAlgn="base">
              <a:spcBef>
                <a:spcPct val="0"/>
              </a:spcBef>
              <a:spcAft>
                <a:spcPct val="0"/>
              </a:spcAft>
              <a:defRPr sz="2000" b="1">
                <a:solidFill>
                  <a:schemeClr val="tx2"/>
                </a:solidFill>
                <a:latin typeface="Arial" charset="0"/>
                <a:ea typeface="ＭＳ Ｐゴシック" charset="-128"/>
                <a:cs typeface="ＭＳ Ｐゴシック" charset="-128"/>
              </a:defRPr>
            </a:lvl8pPr>
            <a:lvl9pPr marL="1828800" algn="l" rtl="0" fontAlgn="base">
              <a:spcBef>
                <a:spcPct val="0"/>
              </a:spcBef>
              <a:spcAft>
                <a:spcPct val="0"/>
              </a:spcAft>
              <a:defRPr sz="2000" b="1">
                <a:solidFill>
                  <a:schemeClr val="tx2"/>
                </a:solidFill>
                <a:latin typeface="Arial" charset="0"/>
                <a:ea typeface="ＭＳ Ｐゴシック" charset="-128"/>
                <a:cs typeface="ＭＳ Ｐゴシック" charset="-128"/>
              </a:defRPr>
            </a:lvl9pPr>
          </a:lstStyle>
          <a:p>
            <a:pPr defTabSz="914353">
              <a:defRPr/>
            </a:pPr>
            <a:r>
              <a:rPr lang="en-US" sz="2500" dirty="0">
                <a:solidFill>
                  <a:srgbClr val="FF6600"/>
                </a:solidFill>
                <a:ea typeface="MS PGothic"/>
              </a:rPr>
              <a:t>IOC Regional Bodies</a:t>
            </a:r>
          </a:p>
          <a:p>
            <a:pPr defTabSz="914353">
              <a:defRPr/>
            </a:pPr>
            <a:r>
              <a:rPr lang="it-IT" sz="2200" dirty="0">
                <a:solidFill>
                  <a:srgbClr val="FF6600"/>
                </a:solidFill>
                <a:ea typeface="MS PGothic"/>
              </a:rPr>
              <a:t>WESTPAC, IOCARIBE, IOCAFRICA, and IOCINDIO</a:t>
            </a:r>
            <a:endParaRPr lang="en-US" sz="2200" dirty="0">
              <a:solidFill>
                <a:srgbClr val="FF6600"/>
              </a:solidFill>
              <a:ea typeface="MS PGothic"/>
            </a:endParaRPr>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79334" y="1651870"/>
            <a:ext cx="6794666" cy="3809130"/>
          </a:xfrm>
          <a:prstGeom prst="rect">
            <a:avLst/>
          </a:prstGeom>
        </p:spPr>
      </p:pic>
    </p:spTree>
    <p:extLst>
      <p:ext uri="{BB962C8B-B14F-4D97-AF65-F5344CB8AC3E}">
        <p14:creationId xmlns:p14="http://schemas.microsoft.com/office/powerpoint/2010/main" val="4011907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Content Placeholder 2"/>
          <p:cNvSpPr>
            <a:spLocks noGrp="1"/>
          </p:cNvSpPr>
          <p:nvPr>
            <p:ph idx="1"/>
          </p:nvPr>
        </p:nvSpPr>
        <p:spPr>
          <a:xfrm>
            <a:off x="268722" y="1551711"/>
            <a:ext cx="8469313" cy="1738758"/>
          </a:xfrm>
        </p:spPr>
        <p:txBody>
          <a:bodyPr/>
          <a:lstStyle/>
          <a:p>
            <a:r>
              <a:rPr lang="en-US" altLang="fr-FR" dirty="0"/>
              <a:t>Built-in the UNESCO SIDS action plan, </a:t>
            </a:r>
            <a:br>
              <a:rPr lang="en-US" altLang="fr-FR" dirty="0"/>
            </a:br>
            <a:r>
              <a:rPr lang="en-US" altLang="fr-FR" dirty="0"/>
              <a:t>adopted by IOC Executive Council in June 2016, </a:t>
            </a:r>
            <a:br>
              <a:rPr lang="en-US" altLang="fr-FR" dirty="0"/>
            </a:br>
            <a:r>
              <a:rPr lang="en-US" altLang="fr-FR" dirty="0"/>
              <a:t>with specific targets/performance indicators, </a:t>
            </a:r>
            <a:br>
              <a:rPr lang="en-US" altLang="fr-FR" dirty="0"/>
            </a:br>
            <a:r>
              <a:rPr lang="en-US" altLang="fr-FR" dirty="0"/>
              <a:t>supported by EXB proposals </a:t>
            </a:r>
          </a:p>
        </p:txBody>
      </p:sp>
      <p:sp>
        <p:nvSpPr>
          <p:cNvPr id="7" name="Rectangle 2"/>
          <p:cNvSpPr txBox="1">
            <a:spLocks noChangeArrowheads="1"/>
          </p:cNvSpPr>
          <p:nvPr/>
        </p:nvSpPr>
        <p:spPr bwMode="auto">
          <a:xfrm>
            <a:off x="541338" y="615720"/>
            <a:ext cx="9165496" cy="935991"/>
          </a:xfrm>
          <a:prstGeom prst="rect">
            <a:avLst/>
          </a:prstGeom>
          <a:noFill/>
          <a:ln w="9525">
            <a:noFill/>
            <a:miter lim="800000"/>
            <a:headEnd/>
            <a:tailEnd/>
          </a:ln>
        </p:spPr>
        <p:txBody>
          <a:bodyPr lIns="91430" tIns="45716" rIns="91430" bIns="45716" anchor="ctr"/>
          <a:lstStyle>
            <a:lvl1pPr algn="l" rtl="0" eaLnBrk="0" fontAlgn="base" hangingPunct="0">
              <a:spcBef>
                <a:spcPct val="0"/>
              </a:spcBef>
              <a:spcAft>
                <a:spcPct val="0"/>
              </a:spcAft>
              <a:defRPr sz="2400" b="1">
                <a:solidFill>
                  <a:schemeClr val="tx2"/>
                </a:solidFill>
                <a:latin typeface="+mj-lt"/>
                <a:ea typeface="MS PGothic" pitchFamily="34" charset="-128"/>
                <a:cs typeface="MS PGothic"/>
              </a:defRPr>
            </a:lvl1pPr>
            <a:lvl2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2pPr>
            <a:lvl3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3pPr>
            <a:lvl4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4pPr>
            <a:lvl5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5pPr>
            <a:lvl6pPr marL="457200" algn="l" rtl="0" fontAlgn="base">
              <a:spcBef>
                <a:spcPct val="0"/>
              </a:spcBef>
              <a:spcAft>
                <a:spcPct val="0"/>
              </a:spcAft>
              <a:defRPr sz="2000" b="1">
                <a:solidFill>
                  <a:schemeClr val="tx2"/>
                </a:solidFill>
                <a:latin typeface="Arial" charset="0"/>
                <a:ea typeface="ＭＳ Ｐゴシック" charset="-128"/>
                <a:cs typeface="ＭＳ Ｐゴシック" charset="-128"/>
              </a:defRPr>
            </a:lvl6pPr>
            <a:lvl7pPr marL="914400" algn="l" rtl="0" fontAlgn="base">
              <a:spcBef>
                <a:spcPct val="0"/>
              </a:spcBef>
              <a:spcAft>
                <a:spcPct val="0"/>
              </a:spcAft>
              <a:defRPr sz="2000" b="1">
                <a:solidFill>
                  <a:schemeClr val="tx2"/>
                </a:solidFill>
                <a:latin typeface="Arial" charset="0"/>
                <a:ea typeface="ＭＳ Ｐゴシック" charset="-128"/>
                <a:cs typeface="ＭＳ Ｐゴシック" charset="-128"/>
              </a:defRPr>
            </a:lvl7pPr>
            <a:lvl8pPr marL="1371600" algn="l" rtl="0" fontAlgn="base">
              <a:spcBef>
                <a:spcPct val="0"/>
              </a:spcBef>
              <a:spcAft>
                <a:spcPct val="0"/>
              </a:spcAft>
              <a:defRPr sz="2000" b="1">
                <a:solidFill>
                  <a:schemeClr val="tx2"/>
                </a:solidFill>
                <a:latin typeface="Arial" charset="0"/>
                <a:ea typeface="ＭＳ Ｐゴシック" charset="-128"/>
                <a:cs typeface="ＭＳ Ｐゴシック" charset="-128"/>
              </a:defRPr>
            </a:lvl8pPr>
            <a:lvl9pPr marL="1828800" algn="l" rtl="0" fontAlgn="base">
              <a:spcBef>
                <a:spcPct val="0"/>
              </a:spcBef>
              <a:spcAft>
                <a:spcPct val="0"/>
              </a:spcAft>
              <a:defRPr sz="2000" b="1">
                <a:solidFill>
                  <a:schemeClr val="tx2"/>
                </a:solidFill>
                <a:latin typeface="Arial" charset="0"/>
                <a:ea typeface="ＭＳ Ｐゴシック" charset="-128"/>
                <a:cs typeface="ＭＳ Ｐゴシック" charset="-128"/>
              </a:defRPr>
            </a:lvl9pPr>
          </a:lstStyle>
          <a:p>
            <a:pPr defTabSz="914353">
              <a:defRPr/>
            </a:pPr>
            <a:r>
              <a:rPr lang="en-US" sz="2500" dirty="0">
                <a:solidFill>
                  <a:srgbClr val="FF6600"/>
                </a:solidFill>
                <a:ea typeface="MS PGothic"/>
              </a:rPr>
              <a:t>IOC SIDS Action Plan</a:t>
            </a:r>
          </a:p>
        </p:txBody>
      </p:sp>
      <p:sp>
        <p:nvSpPr>
          <p:cNvPr id="8" name="Content Placeholder 2"/>
          <p:cNvSpPr txBox="1">
            <a:spLocks/>
          </p:cNvSpPr>
          <p:nvPr/>
        </p:nvSpPr>
        <p:spPr bwMode="auto">
          <a:xfrm>
            <a:off x="3480371" y="3512645"/>
            <a:ext cx="3885629" cy="133011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359" tIns="45680" rIns="91359" bIns="45680" numCol="1" anchor="t" anchorCtr="0" compatLnSpc="1">
            <a:prstTxWarp prst="textNoShape">
              <a:avLst/>
            </a:prstTxWarp>
          </a:bodyPr>
          <a:lstStyle>
            <a:lvl1pPr marL="487278" indent="-487278" algn="l" rtl="0" eaLnBrk="0" fontAlgn="base" hangingPunct="0">
              <a:spcBef>
                <a:spcPct val="20000"/>
              </a:spcBef>
              <a:spcAft>
                <a:spcPct val="0"/>
              </a:spcAft>
              <a:buChar char="•"/>
              <a:defRPr sz="3400">
                <a:solidFill>
                  <a:schemeClr val="tx1"/>
                </a:solidFill>
                <a:latin typeface="+mn-lt"/>
                <a:ea typeface="+mn-ea"/>
                <a:cs typeface="+mn-cs"/>
              </a:defRPr>
            </a:lvl1pPr>
            <a:lvl2pPr marL="1055759" indent="-406064" algn="l" rtl="0" eaLnBrk="0" fontAlgn="base" hangingPunct="0">
              <a:spcBef>
                <a:spcPct val="20000"/>
              </a:spcBef>
              <a:spcAft>
                <a:spcPct val="0"/>
              </a:spcAft>
              <a:buChar char="–"/>
              <a:defRPr sz="2800">
                <a:solidFill>
                  <a:schemeClr val="tx1"/>
                </a:solidFill>
                <a:latin typeface="+mn-lt"/>
                <a:ea typeface="+mn-ea"/>
              </a:defRPr>
            </a:lvl2pPr>
            <a:lvl3pPr marL="1624241" indent="-324845" algn="l" rtl="0" eaLnBrk="0" fontAlgn="base" hangingPunct="0">
              <a:spcBef>
                <a:spcPct val="20000"/>
              </a:spcBef>
              <a:spcAft>
                <a:spcPct val="0"/>
              </a:spcAft>
              <a:buChar char="•"/>
              <a:defRPr>
                <a:solidFill>
                  <a:schemeClr val="tx1"/>
                </a:solidFill>
                <a:latin typeface="+mn-lt"/>
                <a:ea typeface="+mn-ea"/>
              </a:defRPr>
            </a:lvl3pPr>
            <a:lvl4pPr marL="2273939" indent="-324845" algn="l" rtl="0" eaLnBrk="0" fontAlgn="base" hangingPunct="0">
              <a:spcBef>
                <a:spcPct val="20000"/>
              </a:spcBef>
              <a:spcAft>
                <a:spcPct val="0"/>
              </a:spcAft>
              <a:buChar char="–"/>
              <a:defRPr sz="2300">
                <a:solidFill>
                  <a:schemeClr val="tx1"/>
                </a:solidFill>
                <a:latin typeface="+mn-lt"/>
                <a:ea typeface="+mn-ea"/>
              </a:defRPr>
            </a:lvl4pPr>
            <a:lvl5pPr marL="2923645" indent="-324845" algn="l" rtl="0" eaLnBrk="0" fontAlgn="base" hangingPunct="0">
              <a:spcBef>
                <a:spcPct val="20000"/>
              </a:spcBef>
              <a:spcAft>
                <a:spcPct val="0"/>
              </a:spcAft>
              <a:buChar char="»"/>
              <a:defRPr sz="2300">
                <a:solidFill>
                  <a:schemeClr val="tx1"/>
                </a:solidFill>
                <a:latin typeface="+mn-lt"/>
                <a:ea typeface="+mn-ea"/>
              </a:defRPr>
            </a:lvl5pPr>
            <a:lvl6pPr marL="3573341" indent="-324845" algn="l" rtl="0" fontAlgn="base">
              <a:spcBef>
                <a:spcPct val="20000"/>
              </a:spcBef>
              <a:spcAft>
                <a:spcPct val="0"/>
              </a:spcAft>
              <a:buChar char="»"/>
              <a:defRPr sz="2300">
                <a:solidFill>
                  <a:schemeClr val="tx1"/>
                </a:solidFill>
                <a:latin typeface="+mn-lt"/>
                <a:ea typeface="+mn-ea"/>
              </a:defRPr>
            </a:lvl6pPr>
            <a:lvl7pPr marL="4223035" indent="-324845" algn="l" rtl="0" fontAlgn="base">
              <a:spcBef>
                <a:spcPct val="20000"/>
              </a:spcBef>
              <a:spcAft>
                <a:spcPct val="0"/>
              </a:spcAft>
              <a:buChar char="»"/>
              <a:defRPr sz="2300">
                <a:solidFill>
                  <a:schemeClr val="tx1"/>
                </a:solidFill>
                <a:latin typeface="+mn-lt"/>
                <a:ea typeface="+mn-ea"/>
              </a:defRPr>
            </a:lvl7pPr>
            <a:lvl8pPr marL="4872736" indent="-324845" algn="l" rtl="0" fontAlgn="base">
              <a:spcBef>
                <a:spcPct val="20000"/>
              </a:spcBef>
              <a:spcAft>
                <a:spcPct val="0"/>
              </a:spcAft>
              <a:buChar char="»"/>
              <a:defRPr sz="2300">
                <a:solidFill>
                  <a:schemeClr val="tx1"/>
                </a:solidFill>
                <a:latin typeface="+mn-lt"/>
                <a:ea typeface="+mn-ea"/>
              </a:defRPr>
            </a:lvl8pPr>
            <a:lvl9pPr marL="5522427" indent="-324845" algn="l" rtl="0" fontAlgn="base">
              <a:spcBef>
                <a:spcPct val="20000"/>
              </a:spcBef>
              <a:spcAft>
                <a:spcPct val="0"/>
              </a:spcAft>
              <a:buChar char="»"/>
              <a:defRPr sz="2300">
                <a:solidFill>
                  <a:schemeClr val="tx1"/>
                </a:solidFill>
                <a:latin typeface="+mn-lt"/>
                <a:ea typeface="+mn-ea"/>
              </a:defRPr>
            </a:lvl9pPr>
          </a:lstStyle>
          <a:p>
            <a:pPr marL="0" indent="0">
              <a:buNone/>
            </a:pPr>
            <a:r>
              <a:rPr lang="en-US" altLang="fr-FR" dirty="0">
                <a:solidFill>
                  <a:srgbClr val="FF9900"/>
                </a:solidFill>
              </a:rPr>
              <a:t>Focus on:</a:t>
            </a:r>
          </a:p>
          <a:p>
            <a:r>
              <a:rPr lang="en-US" altLang="fr-FR" sz="2000" dirty="0"/>
              <a:t>Strengthening technical capacities (e.g. </a:t>
            </a:r>
            <a:r>
              <a:rPr lang="en-US" altLang="fr-FR" sz="2000" b="1" dirty="0"/>
              <a:t>sea-level rise monitoring)</a:t>
            </a:r>
          </a:p>
          <a:p>
            <a:r>
              <a:rPr lang="en-US" altLang="fr-FR" sz="2000" dirty="0"/>
              <a:t>Scientific cooperation in </a:t>
            </a:r>
            <a:r>
              <a:rPr lang="en-US" altLang="fr-FR" sz="2000" b="1" dirty="0"/>
              <a:t>ocean acidification </a:t>
            </a:r>
          </a:p>
          <a:p>
            <a:r>
              <a:rPr lang="en-US" altLang="fr-FR" sz="2000" dirty="0"/>
              <a:t>SIDS participation in the </a:t>
            </a:r>
            <a:r>
              <a:rPr lang="en-US" altLang="fr-FR" sz="2000" b="1" dirty="0"/>
              <a:t>Tsunami</a:t>
            </a:r>
            <a:r>
              <a:rPr lang="en-US" altLang="fr-FR" sz="2000" dirty="0"/>
              <a:t> Warning Systems</a:t>
            </a: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5243" y="3512645"/>
            <a:ext cx="2207194" cy="2956807"/>
          </a:xfrm>
          <a:prstGeom prst="rect">
            <a:avLst/>
          </a:prstGeom>
        </p:spPr>
      </p:pic>
      <p:sp>
        <p:nvSpPr>
          <p:cNvPr id="3" name="TextBox 2"/>
          <p:cNvSpPr txBox="1"/>
          <p:nvPr/>
        </p:nvSpPr>
        <p:spPr>
          <a:xfrm>
            <a:off x="746857" y="6469452"/>
            <a:ext cx="2168732" cy="280363"/>
          </a:xfrm>
          <a:prstGeom prst="rect">
            <a:avLst/>
          </a:prstGeom>
          <a:noFill/>
        </p:spPr>
        <p:txBody>
          <a:bodyPr wrap="none" lIns="64291" tIns="32146" rIns="64291" bIns="32146" rtlCol="0">
            <a:spAutoFit/>
          </a:bodyPr>
          <a:lstStyle/>
          <a:p>
            <a:r>
              <a:rPr lang="pt-BR" sz="1400" b="1" dirty="0"/>
              <a:t>IOC/EC-XLX/2 Annex 5</a:t>
            </a:r>
            <a:endParaRPr lang="fr-FR" sz="1400" b="1" dirty="0"/>
          </a:p>
        </p:txBody>
      </p:sp>
      <p:pic>
        <p:nvPicPr>
          <p:cNvPr id="10"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58178" y="3290469"/>
            <a:ext cx="2395311" cy="861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60045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49275" y="2897154"/>
            <a:ext cx="7956990" cy="1677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213806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256219"/>
            <a:ext cx="8042276" cy="4608113"/>
          </a:xfrm>
        </p:spPr>
        <p:txBody>
          <a:bodyPr>
            <a:normAutofit lnSpcReduction="10000"/>
          </a:bodyPr>
          <a:lstStyle/>
          <a:p>
            <a:pPr>
              <a:lnSpc>
                <a:spcPct val="140000"/>
              </a:lnSpc>
            </a:pPr>
            <a:r>
              <a:rPr lang="en-US" dirty="0" smtClean="0">
                <a:latin typeface="Arial" charset="0"/>
                <a:ea typeface="MS PGothic" charset="0"/>
                <a:cs typeface="MS PGothic" charset="0"/>
              </a:rPr>
              <a:t>IODE </a:t>
            </a:r>
            <a:r>
              <a:rPr lang="en-US" dirty="0">
                <a:latin typeface="Arial" charset="0"/>
                <a:ea typeface="MS PGothic" charset="0"/>
                <a:cs typeface="MS PGothic" charset="0"/>
              </a:rPr>
              <a:t>established in 1961:</a:t>
            </a:r>
          </a:p>
          <a:p>
            <a:pPr lvl="1">
              <a:lnSpc>
                <a:spcPct val="140000"/>
              </a:lnSpc>
            </a:pPr>
            <a:r>
              <a:rPr lang="ja-JP" altLang="en-US" sz="2400" b="1" dirty="0" smtClean="0">
                <a:latin typeface="Arial" charset="0"/>
                <a:ea typeface="MS PGothic" charset="0"/>
                <a:cs typeface="MS PGothic" charset="0"/>
              </a:rPr>
              <a:t>‘</a:t>
            </a:r>
            <a:r>
              <a:rPr lang="en-US" altLang="ja-JP" sz="2800" b="1" dirty="0" smtClean="0">
                <a:solidFill>
                  <a:srgbClr val="FF6600"/>
                </a:solidFill>
                <a:latin typeface="Arial" charset="0"/>
                <a:cs typeface="Arial" charset="0"/>
              </a:rPr>
              <a:t>to </a:t>
            </a:r>
            <a:r>
              <a:rPr lang="en-US" altLang="ja-JP" sz="2800" b="1" dirty="0">
                <a:solidFill>
                  <a:srgbClr val="FF6600"/>
                </a:solidFill>
                <a:latin typeface="Arial" charset="0"/>
                <a:cs typeface="Arial" charset="0"/>
              </a:rPr>
              <a:t>enhance marine research, exploitation and development by facilitating the exchange of oceanographic data and information between participating Member States and by meeting the needs of users for data and information products</a:t>
            </a:r>
            <a:r>
              <a:rPr lang="ja-JP" altLang="en-US" sz="2800" b="1" dirty="0">
                <a:solidFill>
                  <a:srgbClr val="FF6600"/>
                </a:solidFill>
                <a:latin typeface="Arial" charset="0"/>
                <a:ea typeface="MS PGothic" charset="0"/>
                <a:cs typeface="MS PGothic" charset="0"/>
              </a:rPr>
              <a:t>’</a:t>
            </a:r>
            <a:endParaRPr lang="en-US" sz="3600" dirty="0">
              <a:solidFill>
                <a:srgbClr val="FF6600"/>
              </a:solidFill>
            </a:endParaRPr>
          </a:p>
        </p:txBody>
      </p:sp>
      <p:sp>
        <p:nvSpPr>
          <p:cNvPr id="4" name="TextBox 3"/>
          <p:cNvSpPr txBox="1"/>
          <p:nvPr/>
        </p:nvSpPr>
        <p:spPr>
          <a:xfrm>
            <a:off x="8500459" y="6453242"/>
            <a:ext cx="328936" cy="369332"/>
          </a:xfrm>
          <a:prstGeom prst="rect">
            <a:avLst/>
          </a:prstGeom>
          <a:noFill/>
        </p:spPr>
        <p:txBody>
          <a:bodyPr wrap="none" rtlCol="0">
            <a:spAutoFit/>
          </a:bodyPr>
          <a:lstStyle/>
          <a:p>
            <a:fld id="{B53D8019-2372-E741-96E2-CF945F687DA3}" type="slidenum">
              <a:rPr lang="en-US" smtClean="0"/>
              <a:t>14</a:t>
            </a:fld>
            <a:endParaRPr lang="en-US" dirty="0"/>
          </a:p>
        </p:txBody>
      </p:sp>
    </p:spTree>
    <p:extLst>
      <p:ext uri="{BB962C8B-B14F-4D97-AF65-F5344CB8AC3E}">
        <p14:creationId xmlns:p14="http://schemas.microsoft.com/office/powerpoint/2010/main" val="3104090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6600"/>
                </a:solidFill>
              </a:rPr>
              <a:t>IODE objectives</a:t>
            </a:r>
            <a:endParaRPr lang="en-US" dirty="0">
              <a:solidFill>
                <a:srgbClr val="FF6600"/>
              </a:solidFill>
            </a:endParaRPr>
          </a:p>
        </p:txBody>
      </p:sp>
      <p:sp>
        <p:nvSpPr>
          <p:cNvPr id="3" name="Content Placeholder 2"/>
          <p:cNvSpPr>
            <a:spLocks noGrp="1"/>
          </p:cNvSpPr>
          <p:nvPr>
            <p:ph idx="1"/>
          </p:nvPr>
        </p:nvSpPr>
        <p:spPr>
          <a:xfrm>
            <a:off x="421300" y="1865747"/>
            <a:ext cx="8408095" cy="4737496"/>
          </a:xfrm>
        </p:spPr>
        <p:txBody>
          <a:bodyPr>
            <a:normAutofit fontScale="62500" lnSpcReduction="20000"/>
          </a:bodyPr>
          <a:lstStyle/>
          <a:p>
            <a:r>
              <a:rPr lang="en-US" sz="3400" b="1" dirty="0">
                <a:solidFill>
                  <a:srgbClr val="FF0000"/>
                </a:solidFill>
              </a:rPr>
              <a:t>to facilitate and promote the exchange </a:t>
            </a:r>
            <a:r>
              <a:rPr lang="en-US" dirty="0"/>
              <a:t>of all marine data and information including metadata, products and information in real-time, near real time and delayed mode;</a:t>
            </a:r>
          </a:p>
          <a:p>
            <a:r>
              <a:rPr lang="en-US" dirty="0"/>
              <a:t>to ensure the </a:t>
            </a:r>
            <a:r>
              <a:rPr lang="en-US" sz="3400" b="1" dirty="0">
                <a:solidFill>
                  <a:srgbClr val="FF0000"/>
                </a:solidFill>
              </a:rPr>
              <a:t>long term archival, management and services </a:t>
            </a:r>
            <a:r>
              <a:rPr lang="en-US" dirty="0"/>
              <a:t>of all marine data and information;</a:t>
            </a:r>
          </a:p>
          <a:p>
            <a:r>
              <a:rPr lang="en-US" dirty="0"/>
              <a:t>to </a:t>
            </a:r>
            <a:r>
              <a:rPr lang="en-US" sz="3400" b="1" dirty="0">
                <a:solidFill>
                  <a:srgbClr val="FF0000"/>
                </a:solidFill>
              </a:rPr>
              <a:t>promote the use of international standards</a:t>
            </a:r>
            <a:r>
              <a:rPr lang="en-US" dirty="0"/>
              <a:t>, and develop or help in the development of standards and methods for the global exchange of marine data and information, using the most appropriate information management and information technology;</a:t>
            </a:r>
          </a:p>
          <a:p>
            <a:r>
              <a:rPr lang="en-US" dirty="0"/>
              <a:t>to </a:t>
            </a:r>
            <a:r>
              <a:rPr lang="en-US" sz="3400" b="1" dirty="0">
                <a:solidFill>
                  <a:srgbClr val="FF0000"/>
                </a:solidFill>
              </a:rPr>
              <a:t>assist Member States to acquire the necessary capacity </a:t>
            </a:r>
            <a:r>
              <a:rPr lang="en-US" dirty="0"/>
              <a:t>to manage marine data and information and become partners in the IODE network; and</a:t>
            </a:r>
          </a:p>
          <a:p>
            <a:r>
              <a:rPr lang="en-US" dirty="0"/>
              <a:t>to </a:t>
            </a:r>
            <a:r>
              <a:rPr lang="en-US" sz="3200" b="1" dirty="0">
                <a:solidFill>
                  <a:srgbClr val="FF0000"/>
                </a:solidFill>
              </a:rPr>
              <a:t>support international scientific and operational marine </a:t>
            </a:r>
            <a:r>
              <a:rPr lang="en-US" sz="3200" b="1" dirty="0" err="1">
                <a:solidFill>
                  <a:srgbClr val="FF0000"/>
                </a:solidFill>
              </a:rPr>
              <a:t>programmes</a:t>
            </a:r>
            <a:r>
              <a:rPr lang="en-US" sz="3200" b="1" dirty="0">
                <a:solidFill>
                  <a:srgbClr val="FF0000"/>
                </a:solidFill>
              </a:rPr>
              <a:t> of IOC and WMO </a:t>
            </a:r>
            <a:r>
              <a:rPr lang="en-US" dirty="0"/>
              <a:t>and their sponsor </a:t>
            </a:r>
            <a:r>
              <a:rPr lang="en-US" dirty="0" err="1"/>
              <a:t>organisations</a:t>
            </a:r>
            <a:r>
              <a:rPr lang="en-US" dirty="0"/>
              <a:t> with advice and data management services. </a:t>
            </a:r>
          </a:p>
          <a:p>
            <a:pPr>
              <a:lnSpc>
                <a:spcPct val="140000"/>
              </a:lnSpc>
            </a:pPr>
            <a:endParaRPr lang="en-US" dirty="0"/>
          </a:p>
        </p:txBody>
      </p:sp>
      <p:sp>
        <p:nvSpPr>
          <p:cNvPr id="4" name="TextBox 3"/>
          <p:cNvSpPr txBox="1"/>
          <p:nvPr/>
        </p:nvSpPr>
        <p:spPr>
          <a:xfrm>
            <a:off x="8500459" y="6453242"/>
            <a:ext cx="328936" cy="369332"/>
          </a:xfrm>
          <a:prstGeom prst="rect">
            <a:avLst/>
          </a:prstGeom>
          <a:noFill/>
        </p:spPr>
        <p:txBody>
          <a:bodyPr wrap="none" rtlCol="0">
            <a:spAutoFit/>
          </a:bodyPr>
          <a:lstStyle/>
          <a:p>
            <a:fld id="{B53D8019-2372-E741-96E2-CF945F687DA3}" type="slidenum">
              <a:rPr lang="en-US" smtClean="0"/>
              <a:t>15</a:t>
            </a:fld>
            <a:endParaRPr lang="en-US" dirty="0"/>
          </a:p>
        </p:txBody>
      </p:sp>
    </p:spTree>
    <p:extLst>
      <p:ext uri="{BB962C8B-B14F-4D97-AF65-F5344CB8AC3E}">
        <p14:creationId xmlns:p14="http://schemas.microsoft.com/office/powerpoint/2010/main" val="1245070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6600"/>
                </a:solidFill>
              </a:rPr>
              <a:t>The NODC</a:t>
            </a:r>
            <a:endParaRPr lang="en-US" dirty="0">
              <a:solidFill>
                <a:srgbClr val="FF6600"/>
              </a:solidFill>
            </a:endParaRPr>
          </a:p>
        </p:txBody>
      </p:sp>
      <p:sp>
        <p:nvSpPr>
          <p:cNvPr id="4" name="TextBox 3"/>
          <p:cNvSpPr txBox="1"/>
          <p:nvPr/>
        </p:nvSpPr>
        <p:spPr>
          <a:xfrm>
            <a:off x="8500459" y="6453242"/>
            <a:ext cx="328936" cy="369332"/>
          </a:xfrm>
          <a:prstGeom prst="rect">
            <a:avLst/>
          </a:prstGeom>
          <a:noFill/>
        </p:spPr>
        <p:txBody>
          <a:bodyPr wrap="none" rtlCol="0">
            <a:spAutoFit/>
          </a:bodyPr>
          <a:lstStyle/>
          <a:p>
            <a:fld id="{B53D8019-2372-E741-96E2-CF945F687DA3}" type="slidenum">
              <a:rPr lang="en-US" smtClean="0"/>
              <a:t>16</a:t>
            </a:fld>
            <a:endParaRPr lang="en-US" dirty="0"/>
          </a:p>
        </p:txBody>
      </p:sp>
      <p:sp>
        <p:nvSpPr>
          <p:cNvPr id="7" name="Rectangle 6"/>
          <p:cNvSpPr/>
          <p:nvPr/>
        </p:nvSpPr>
        <p:spPr>
          <a:xfrm>
            <a:off x="325857" y="1452626"/>
            <a:ext cx="5024435" cy="3139321"/>
          </a:xfrm>
          <a:prstGeom prst="rect">
            <a:avLst/>
          </a:prstGeom>
        </p:spPr>
        <p:txBody>
          <a:bodyPr wrap="square">
            <a:spAutoFit/>
          </a:bodyPr>
          <a:lstStyle/>
          <a:p>
            <a:r>
              <a:rPr lang="en-US" dirty="0"/>
              <a:t>The mission of a National Oceanographic Data Centre is </a:t>
            </a:r>
            <a:r>
              <a:rPr lang="en-US" u="sng" dirty="0"/>
              <a:t>to provide access and stewardship for the national resource of oceanographic data</a:t>
            </a:r>
            <a:r>
              <a:rPr lang="en-US" dirty="0"/>
              <a:t>. This effort requires the gathering, quality control, processing, summarization, dissemination, and preservation of data generated by national and international agencies</a:t>
            </a:r>
            <a:r>
              <a:rPr lang="en-US" dirty="0" smtClean="0"/>
              <a:t>.</a:t>
            </a:r>
          </a:p>
          <a:p>
            <a:r>
              <a:rPr lang="en-US" b="1" dirty="0" smtClean="0"/>
              <a:t>International role: exchange of data, development of standards, best practices, global </a:t>
            </a:r>
            <a:r>
              <a:rPr lang="en-US" b="1" dirty="0" err="1" smtClean="0"/>
              <a:t>programmes</a:t>
            </a:r>
            <a:endParaRPr lang="en-US" b="1" dirty="0"/>
          </a:p>
        </p:txBody>
      </p:sp>
      <p:sp>
        <p:nvSpPr>
          <p:cNvPr id="8" name="Rectangle 7"/>
          <p:cNvSpPr/>
          <p:nvPr/>
        </p:nvSpPr>
        <p:spPr>
          <a:xfrm>
            <a:off x="549276" y="4433646"/>
            <a:ext cx="8280119" cy="1569660"/>
          </a:xfrm>
          <a:prstGeom prst="rect">
            <a:avLst/>
          </a:prstGeom>
        </p:spPr>
        <p:txBody>
          <a:bodyPr wrap="square">
            <a:spAutoFit/>
          </a:bodyPr>
          <a:lstStyle/>
          <a:p>
            <a:pPr algn="ctr"/>
            <a:r>
              <a:rPr lang="en-US" sz="2400" dirty="0" smtClean="0"/>
              <a:t>The ADU</a:t>
            </a:r>
          </a:p>
          <a:p>
            <a:r>
              <a:rPr lang="en-US" u="sng" dirty="0" smtClean="0"/>
              <a:t>National</a:t>
            </a:r>
            <a:r>
              <a:rPr lang="en-US" dirty="0" smtClean="0"/>
              <a:t> </a:t>
            </a:r>
            <a:r>
              <a:rPr lang="en-US" dirty="0"/>
              <a:t>projects, </a:t>
            </a:r>
            <a:r>
              <a:rPr lang="en-US" dirty="0" err="1"/>
              <a:t>programmes</a:t>
            </a:r>
            <a:r>
              <a:rPr lang="en-US" dirty="0"/>
              <a:t>, institutions or organizations (other than NODCs), or </a:t>
            </a:r>
            <a:r>
              <a:rPr lang="en-US" u="sng" dirty="0"/>
              <a:t>regional or international </a:t>
            </a:r>
            <a:r>
              <a:rPr lang="en-US" dirty="0"/>
              <a:t>projects, </a:t>
            </a:r>
            <a:r>
              <a:rPr lang="en-US" dirty="0" err="1"/>
              <a:t>programmes</a:t>
            </a:r>
            <a:r>
              <a:rPr lang="en-US" dirty="0"/>
              <a:t>, institutions or organizations that carry out data management </a:t>
            </a:r>
            <a:r>
              <a:rPr lang="en-US" dirty="0" smtClean="0"/>
              <a:t>functions.</a:t>
            </a:r>
            <a:endParaRPr lang="en-US" dirty="0"/>
          </a:p>
          <a:p>
            <a:endParaRPr lang="en-US" dirty="0"/>
          </a:p>
        </p:txBody>
      </p:sp>
      <p:pic>
        <p:nvPicPr>
          <p:cNvPr id="9" name="Picture 8"/>
          <p:cNvPicPr>
            <a:picLocks noChangeAspect="1"/>
          </p:cNvPicPr>
          <p:nvPr/>
        </p:nvPicPr>
        <p:blipFill>
          <a:blip r:embed="rId3"/>
          <a:stretch>
            <a:fillRect/>
          </a:stretch>
        </p:blipFill>
        <p:spPr>
          <a:xfrm>
            <a:off x="5233431" y="1444531"/>
            <a:ext cx="3797300" cy="2133600"/>
          </a:xfrm>
          <a:prstGeom prst="rect">
            <a:avLst/>
          </a:prstGeom>
        </p:spPr>
      </p:pic>
    </p:spTree>
    <p:extLst>
      <p:ext uri="{BB962C8B-B14F-4D97-AF65-F5344CB8AC3E}">
        <p14:creationId xmlns:p14="http://schemas.microsoft.com/office/powerpoint/2010/main" val="27955424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21934" y="4281047"/>
            <a:ext cx="1547376" cy="888698"/>
          </a:xfrm>
          <a:prstGeom prst="rect">
            <a:avLst/>
          </a:prstGeom>
        </p:spPr>
      </p:pic>
      <p:sp>
        <p:nvSpPr>
          <p:cNvPr id="2" name="TextBox 1"/>
          <p:cNvSpPr txBox="1"/>
          <p:nvPr/>
        </p:nvSpPr>
        <p:spPr>
          <a:xfrm>
            <a:off x="406255" y="1191413"/>
            <a:ext cx="4231358" cy="2677656"/>
          </a:xfrm>
          <a:prstGeom prst="rect">
            <a:avLst/>
          </a:prstGeom>
          <a:noFill/>
        </p:spPr>
        <p:txBody>
          <a:bodyPr wrap="square" rtlCol="0">
            <a:spAutoFit/>
          </a:bodyPr>
          <a:lstStyle/>
          <a:p>
            <a:pPr>
              <a:spcAft>
                <a:spcPts val="0"/>
              </a:spcAft>
            </a:pPr>
            <a:r>
              <a:rPr lang="en-GB" sz="2400" b="1" dirty="0">
                <a:latin typeface="Calibri" charset="0"/>
                <a:ea typeface="Calibri" charset="0"/>
                <a:cs typeface="Times New Roman" charset="0"/>
              </a:rPr>
              <a:t>OBIS integrates observations of all marine species into an interactive online atlas, which provides a central access point for ocean science, management and governance to support sustainable development.</a:t>
            </a:r>
            <a:endParaRPr lang="en-US" sz="2400" b="1" dirty="0">
              <a:latin typeface="Calibri" charset="0"/>
              <a:ea typeface="Calibri" charset="0"/>
              <a:cs typeface="Times New Roman" charset="0"/>
            </a:endParaRP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35042" y="1727143"/>
            <a:ext cx="3207991" cy="3325091"/>
          </a:xfrm>
          <a:prstGeom prst="rect">
            <a:avLst/>
          </a:prstGeom>
        </p:spPr>
      </p:pic>
      <p:sp>
        <p:nvSpPr>
          <p:cNvPr id="8" name="TextBox 13"/>
          <p:cNvSpPr txBox="1">
            <a:spLocks noChangeArrowheads="1"/>
          </p:cNvSpPr>
          <p:nvPr/>
        </p:nvSpPr>
        <p:spPr bwMode="auto">
          <a:xfrm>
            <a:off x="5903910" y="4830943"/>
            <a:ext cx="2698187" cy="1692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800" dirty="0" smtClean="0"/>
              <a:t>27 nodes</a:t>
            </a:r>
          </a:p>
          <a:p>
            <a:pPr algn="r" eaLnBrk="1" hangingPunct="1"/>
            <a:r>
              <a:rPr lang="en-US" sz="1800" dirty="0" smtClean="0"/>
              <a:t>600 institutions</a:t>
            </a:r>
          </a:p>
          <a:p>
            <a:pPr algn="r" eaLnBrk="1" hangingPunct="1"/>
            <a:r>
              <a:rPr lang="en-US" sz="1800" dirty="0"/>
              <a:t>47 million </a:t>
            </a:r>
            <a:r>
              <a:rPr lang="en-US" sz="1800" dirty="0" smtClean="0"/>
              <a:t>observations</a:t>
            </a:r>
          </a:p>
          <a:p>
            <a:pPr algn="r" eaLnBrk="1" hangingPunct="1"/>
            <a:r>
              <a:rPr lang="en-US" sz="1800" dirty="0"/>
              <a:t>120,000 marine species</a:t>
            </a:r>
          </a:p>
          <a:p>
            <a:pPr algn="r" eaLnBrk="1" hangingPunct="1"/>
            <a:endParaRPr lang="en-US" sz="1800" dirty="0"/>
          </a:p>
          <a:p>
            <a:pPr algn="r" eaLnBrk="1" hangingPunct="1"/>
            <a:endParaRPr lang="en-US" sz="1400" dirty="0"/>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1961" y="4197031"/>
            <a:ext cx="1483873" cy="972715"/>
          </a:xfrm>
          <a:prstGeom prst="rect">
            <a:avLst/>
          </a:prstGeom>
        </p:spPr>
      </p:pic>
      <p:sp>
        <p:nvSpPr>
          <p:cNvPr id="9" name="Right Arrow 8"/>
          <p:cNvSpPr/>
          <p:nvPr/>
        </p:nvSpPr>
        <p:spPr>
          <a:xfrm>
            <a:off x="2056345" y="4483080"/>
            <a:ext cx="465589" cy="30077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0" name="TextBox 9"/>
          <p:cNvSpPr txBox="1"/>
          <p:nvPr/>
        </p:nvSpPr>
        <p:spPr>
          <a:xfrm>
            <a:off x="753954" y="5360031"/>
            <a:ext cx="761747" cy="369332"/>
          </a:xfrm>
          <a:prstGeom prst="rect">
            <a:avLst/>
          </a:prstGeom>
          <a:noFill/>
        </p:spPr>
        <p:txBody>
          <a:bodyPr wrap="none" rtlCol="0">
            <a:spAutoFit/>
          </a:bodyPr>
          <a:lstStyle/>
          <a:p>
            <a:r>
              <a:rPr lang="en-US" smtClean="0"/>
              <a:t>2000</a:t>
            </a:r>
            <a:endParaRPr lang="en-US"/>
          </a:p>
        </p:txBody>
      </p:sp>
      <p:sp>
        <p:nvSpPr>
          <p:cNvPr id="11" name="TextBox 10"/>
          <p:cNvSpPr txBox="1"/>
          <p:nvPr/>
        </p:nvSpPr>
        <p:spPr>
          <a:xfrm>
            <a:off x="2577504" y="5360031"/>
            <a:ext cx="761747" cy="369332"/>
          </a:xfrm>
          <a:prstGeom prst="rect">
            <a:avLst/>
          </a:prstGeom>
          <a:noFill/>
        </p:spPr>
        <p:txBody>
          <a:bodyPr wrap="none" rtlCol="0">
            <a:spAutoFit/>
          </a:bodyPr>
          <a:lstStyle/>
          <a:p>
            <a:r>
              <a:rPr lang="en-US" dirty="0" smtClean="0"/>
              <a:t>2009</a:t>
            </a:r>
            <a:endParaRPr lang="en-US" dirty="0"/>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73456" y="5461822"/>
            <a:ext cx="1223550" cy="451625"/>
          </a:xfrm>
          <a:prstGeom prst="rect">
            <a:avLst/>
          </a:prstGeom>
        </p:spPr>
      </p:pic>
      <p:sp>
        <p:nvSpPr>
          <p:cNvPr id="14" name="TextBox 13"/>
          <p:cNvSpPr txBox="1"/>
          <p:nvPr/>
        </p:nvSpPr>
        <p:spPr>
          <a:xfrm>
            <a:off x="3482469" y="5943593"/>
            <a:ext cx="2238288" cy="307777"/>
          </a:xfrm>
          <a:prstGeom prst="rect">
            <a:avLst/>
          </a:prstGeom>
          <a:noFill/>
        </p:spPr>
        <p:txBody>
          <a:bodyPr wrap="none" rtlCol="0">
            <a:spAutoFit/>
          </a:bodyPr>
          <a:lstStyle/>
          <a:p>
            <a:r>
              <a:rPr lang="en-US" sz="1400" dirty="0" smtClean="0"/>
              <a:t>Project of IODE in 2011</a:t>
            </a:r>
            <a:endParaRPr lang="en-US" sz="1400" dirty="0"/>
          </a:p>
        </p:txBody>
      </p:sp>
    </p:spTree>
    <p:extLst>
      <p:ext uri="{BB962C8B-B14F-4D97-AF65-F5344CB8AC3E}">
        <p14:creationId xmlns:p14="http://schemas.microsoft.com/office/powerpoint/2010/main" val="7622300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67 NODCs, 20 ADUs </a:t>
            </a:r>
            <a:r>
              <a:rPr lang="en-US" sz="1600" dirty="0" smtClean="0"/>
              <a:t>(April 2016)</a:t>
            </a:r>
            <a:endParaRPr lang="en-US" sz="4400" dirty="0"/>
          </a:p>
        </p:txBody>
      </p:sp>
      <p:sp>
        <p:nvSpPr>
          <p:cNvPr id="4" name="TextBox 3"/>
          <p:cNvSpPr txBox="1"/>
          <p:nvPr/>
        </p:nvSpPr>
        <p:spPr>
          <a:xfrm>
            <a:off x="8500459" y="6453242"/>
            <a:ext cx="328936" cy="369332"/>
          </a:xfrm>
          <a:prstGeom prst="rect">
            <a:avLst/>
          </a:prstGeom>
          <a:noFill/>
        </p:spPr>
        <p:txBody>
          <a:bodyPr wrap="none" rtlCol="0">
            <a:spAutoFit/>
          </a:bodyPr>
          <a:lstStyle/>
          <a:p>
            <a:fld id="{B53D8019-2372-E741-96E2-CF945F687DA3}" type="slidenum">
              <a:rPr lang="en-US" smtClean="0"/>
              <a:t>18</a:t>
            </a:fld>
            <a:endParaRPr lang="en-US" dirty="0"/>
          </a:p>
        </p:txBody>
      </p:sp>
      <p:pic>
        <p:nvPicPr>
          <p:cNvPr id="5" name="Content Placeholder 4" descr="Screen Shot 2015-02-05 at 13.47.36.png"/>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prstGeom prst="rect">
            <a:avLst/>
          </a:prstGeom>
          <a:ln>
            <a:solidFill>
              <a:schemeClr val="tx1"/>
            </a:solidFill>
          </a:ln>
        </p:spPr>
      </p:pic>
      <p:sp>
        <p:nvSpPr>
          <p:cNvPr id="6" name="TextBox 5"/>
          <p:cNvSpPr txBox="1"/>
          <p:nvPr/>
        </p:nvSpPr>
        <p:spPr>
          <a:xfrm>
            <a:off x="129347" y="5965448"/>
            <a:ext cx="9080769" cy="892552"/>
          </a:xfrm>
          <a:prstGeom prst="rect">
            <a:avLst/>
          </a:prstGeom>
          <a:noFill/>
        </p:spPr>
        <p:txBody>
          <a:bodyPr wrap="none" rtlCol="0">
            <a:spAutoFit/>
          </a:bodyPr>
          <a:lstStyle/>
          <a:p>
            <a:r>
              <a:rPr lang="en-US" sz="1000" dirty="0" smtClean="0"/>
              <a:t>NODC: Argentina, Australia, Belgium, Belgium(Flanders), Benin, Brazil, Bulgaria, Cameroon, Canada, Chile, China, Colombia,</a:t>
            </a:r>
            <a:r>
              <a:rPr lang="en-US" sz="1000" dirty="0"/>
              <a:t> </a:t>
            </a:r>
            <a:r>
              <a:rPr lang="en-US" sz="1000" dirty="0" smtClean="0"/>
              <a:t>Comoros, Costa Rica, </a:t>
            </a:r>
            <a:br>
              <a:rPr lang="en-US" sz="1000" dirty="0" smtClean="0"/>
            </a:br>
            <a:r>
              <a:rPr lang="en-US" sz="1000" dirty="0" smtClean="0"/>
              <a:t>Cote d’Ivoire, Croatia, Cyprus, Denmark, Ecuador, Egypt, France, Germany, Ghana, Greece, Guinea,</a:t>
            </a:r>
            <a:r>
              <a:rPr lang="en-US" sz="1000" dirty="0"/>
              <a:t> </a:t>
            </a:r>
            <a:r>
              <a:rPr lang="en-US" sz="1000" dirty="0" smtClean="0"/>
              <a:t>India, Indonesia, Iran, Ireland, Italy, Japan, </a:t>
            </a:r>
            <a:br>
              <a:rPr lang="en-US" sz="1000" dirty="0" smtClean="0"/>
            </a:br>
            <a:r>
              <a:rPr lang="en-US" sz="1000" dirty="0" smtClean="0"/>
              <a:t>Kazakhstan, Kenya, Korea Rep., Madagascar, Mauritania, Mauritius, Mozambique, Netherlands, Nigeria, Norway, Pakistan, Peru, Portugal, </a:t>
            </a:r>
            <a:br>
              <a:rPr lang="en-US" sz="1000" dirty="0" smtClean="0"/>
            </a:br>
            <a:r>
              <a:rPr lang="en-US" sz="1000" dirty="0" smtClean="0"/>
              <a:t>Romania, Russian Fed., Senegal, Seychelles, Slovenia, S Africa, Spain, Sri Lanka, Tanzania, Togo, Tunisia, Turkey, Ukraine, UK, Uruguay, USA,</a:t>
            </a:r>
            <a:br>
              <a:rPr lang="en-US" sz="1000" dirty="0" smtClean="0"/>
            </a:br>
            <a:r>
              <a:rPr lang="en-US" sz="1000" dirty="0" smtClean="0"/>
              <a:t>Venezuela  </a:t>
            </a:r>
            <a:r>
              <a:rPr lang="en-US" sz="1200" dirty="0" smtClean="0"/>
              <a:t> </a:t>
            </a:r>
            <a:endParaRPr lang="en-US" sz="1200" dirty="0"/>
          </a:p>
        </p:txBody>
      </p:sp>
    </p:spTree>
    <p:extLst>
      <p:ext uri="{BB962C8B-B14F-4D97-AF65-F5344CB8AC3E}">
        <p14:creationId xmlns:p14="http://schemas.microsoft.com/office/powerpoint/2010/main" val="25658122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OBIS “data providers”</a:t>
            </a:r>
            <a:endParaRPr lang="en-US" dirty="0"/>
          </a:p>
        </p:txBody>
      </p:sp>
      <p:sp>
        <p:nvSpPr>
          <p:cNvPr id="3" name="Content Placeholder 2"/>
          <p:cNvSpPr>
            <a:spLocks noGrp="1"/>
          </p:cNvSpPr>
          <p:nvPr>
            <p:ph idx="1"/>
          </p:nvPr>
        </p:nvSpPr>
        <p:spPr/>
        <p:txBody>
          <a:bodyPr/>
          <a:lstStyle/>
          <a:p>
            <a:r>
              <a:rPr lang="en-US" dirty="0"/>
              <a:t>&gt;450 data providers in 56 countries</a:t>
            </a:r>
          </a:p>
        </p:txBody>
      </p:sp>
      <p:sp>
        <p:nvSpPr>
          <p:cNvPr id="5" name="TextBox 4"/>
          <p:cNvSpPr txBox="1"/>
          <p:nvPr/>
        </p:nvSpPr>
        <p:spPr>
          <a:xfrm>
            <a:off x="8500459" y="6453242"/>
            <a:ext cx="328936" cy="369332"/>
          </a:xfrm>
          <a:prstGeom prst="rect">
            <a:avLst/>
          </a:prstGeom>
          <a:noFill/>
        </p:spPr>
        <p:txBody>
          <a:bodyPr wrap="none" rtlCol="0">
            <a:spAutoFit/>
          </a:bodyPr>
          <a:lstStyle/>
          <a:p>
            <a:fld id="{B53D8019-2372-E741-96E2-CF945F687DA3}" type="slidenum">
              <a:rPr lang="en-US" smtClean="0"/>
              <a:t>19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2013" y="2040952"/>
            <a:ext cx="6842654" cy="4703439"/>
          </a:xfrm>
          <a:prstGeom prst="rect">
            <a:avLst/>
          </a:prstGeom>
        </p:spPr>
      </p:pic>
    </p:spTree>
    <p:extLst>
      <p:ext uri="{BB962C8B-B14F-4D97-AF65-F5344CB8AC3E}">
        <p14:creationId xmlns:p14="http://schemas.microsoft.com/office/powerpoint/2010/main" val="3968712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6600"/>
                </a:solidFill>
              </a:rPr>
              <a:t>IOC History</a:t>
            </a:r>
            <a:endParaRPr lang="en-US" dirty="0">
              <a:solidFill>
                <a:srgbClr val="FF6600"/>
              </a:solidFill>
            </a:endParaRPr>
          </a:p>
        </p:txBody>
      </p:sp>
      <p:sp>
        <p:nvSpPr>
          <p:cNvPr id="3" name="Content Placeholder 2"/>
          <p:cNvSpPr>
            <a:spLocks noGrp="1"/>
          </p:cNvSpPr>
          <p:nvPr>
            <p:ph idx="1"/>
          </p:nvPr>
        </p:nvSpPr>
        <p:spPr>
          <a:xfrm>
            <a:off x="549275" y="1600200"/>
            <a:ext cx="6280838" cy="4853041"/>
          </a:xfrm>
        </p:spPr>
        <p:txBody>
          <a:bodyPr>
            <a:normAutofit fontScale="62500" lnSpcReduction="20000"/>
          </a:bodyPr>
          <a:lstStyle/>
          <a:p>
            <a:r>
              <a:rPr lang="en-US" sz="3200" dirty="0" smtClean="0"/>
              <a:t>1957-1958</a:t>
            </a:r>
            <a:r>
              <a:rPr lang="en-US" sz="3200" dirty="0"/>
              <a:t>: IGY established World Data </a:t>
            </a:r>
            <a:r>
              <a:rPr lang="en-US" sz="3200" dirty="0" err="1" smtClean="0"/>
              <a:t>Centres</a:t>
            </a:r>
            <a:endParaRPr lang="en-US" sz="3200" dirty="0" smtClean="0"/>
          </a:p>
          <a:p>
            <a:r>
              <a:rPr lang="en-US" sz="3200" dirty="0"/>
              <a:t>International Indian Ocean Expedition (1959-1965)</a:t>
            </a:r>
          </a:p>
          <a:p>
            <a:r>
              <a:rPr lang="en-US" sz="3200" dirty="0" smtClean="0"/>
              <a:t>1960</a:t>
            </a:r>
            <a:r>
              <a:rPr lang="en-US" sz="3200" dirty="0"/>
              <a:t>: Intergovernmental Conference on Oceanographic Research, in Copenhagen, UNESCO Member States recommended that all states make every effort to publish oceanographic data and distribute them to all interested institutions.</a:t>
            </a:r>
          </a:p>
          <a:p>
            <a:r>
              <a:rPr lang="en-US" sz="3200" b="1" dirty="0" smtClean="0"/>
              <a:t>1960</a:t>
            </a:r>
            <a:r>
              <a:rPr lang="en-US" sz="3200" b="1" dirty="0"/>
              <a:t>: IOC established to coordinate global ocean research </a:t>
            </a:r>
            <a:r>
              <a:rPr lang="en-US" sz="3200" b="1" dirty="0" err="1"/>
              <a:t>programmes</a:t>
            </a:r>
            <a:r>
              <a:rPr lang="en-US" sz="3200" dirty="0"/>
              <a:t>.</a:t>
            </a:r>
          </a:p>
          <a:p>
            <a:r>
              <a:rPr lang="en-US" sz="3200" dirty="0"/>
              <a:t>1961: </a:t>
            </a:r>
            <a:r>
              <a:rPr lang="en-US" sz="3200" dirty="0" smtClean="0"/>
              <a:t>Establishment </a:t>
            </a:r>
            <a:r>
              <a:rPr lang="en-US" sz="3200" dirty="0"/>
              <a:t>of the Working Group on Exchange of Oceanographic Data =&gt; IODE was born</a:t>
            </a:r>
          </a:p>
          <a:p>
            <a:endParaRPr lang="en-US" dirty="0"/>
          </a:p>
        </p:txBody>
      </p:sp>
      <p:sp>
        <p:nvSpPr>
          <p:cNvPr id="4" name="TextBox 3"/>
          <p:cNvSpPr txBox="1"/>
          <p:nvPr/>
        </p:nvSpPr>
        <p:spPr>
          <a:xfrm>
            <a:off x="8500459" y="6453242"/>
            <a:ext cx="328936" cy="369332"/>
          </a:xfrm>
          <a:prstGeom prst="rect">
            <a:avLst/>
          </a:prstGeom>
          <a:noFill/>
        </p:spPr>
        <p:txBody>
          <a:bodyPr wrap="none" rtlCol="0">
            <a:spAutoFit/>
          </a:bodyPr>
          <a:lstStyle/>
          <a:p>
            <a:fld id="{B53D8019-2372-E741-96E2-CF945F687DA3}" type="slidenum">
              <a:rPr lang="en-US" smtClean="0"/>
              <a:t>2</a:t>
            </a:fld>
            <a:endParaRPr lang="en-US" dirty="0"/>
          </a:p>
        </p:txBody>
      </p:sp>
      <p:pic>
        <p:nvPicPr>
          <p:cNvPr id="5"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976728" y="1797402"/>
            <a:ext cx="1961982" cy="29333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4"/>
          <p:cNvSpPr txBox="1">
            <a:spLocks noChangeArrowheads="1"/>
          </p:cNvSpPr>
          <p:nvPr/>
        </p:nvSpPr>
        <p:spPr bwMode="auto">
          <a:xfrm>
            <a:off x="7118407" y="4766673"/>
            <a:ext cx="171098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a:ea typeface="MS PGothic" charset="0"/>
                <a:cs typeface="MS PGothic" charset="0"/>
              </a:rPr>
              <a:t>Warren Wooster</a:t>
            </a:r>
            <a:br>
              <a:rPr lang="en-US" sz="1400" dirty="0">
                <a:ea typeface="MS PGothic" charset="0"/>
                <a:cs typeface="MS PGothic" charset="0"/>
              </a:rPr>
            </a:br>
            <a:r>
              <a:rPr lang="en-US" sz="1400" dirty="0">
                <a:ea typeface="MS PGothic" charset="0"/>
                <a:cs typeface="MS PGothic" charset="0"/>
              </a:rPr>
              <a:t>First Exec Sec IOC</a:t>
            </a:r>
          </a:p>
        </p:txBody>
      </p:sp>
    </p:spTree>
    <p:extLst>
      <p:ext uri="{BB962C8B-B14F-4D97-AF65-F5344CB8AC3E}">
        <p14:creationId xmlns:p14="http://schemas.microsoft.com/office/powerpoint/2010/main" val="867222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IOC Project Office for IODE</a:t>
            </a:r>
          </a:p>
        </p:txBody>
      </p:sp>
      <p:sp>
        <p:nvSpPr>
          <p:cNvPr id="3" name="Content Placeholder 2"/>
          <p:cNvSpPr>
            <a:spLocks noGrp="1"/>
          </p:cNvSpPr>
          <p:nvPr>
            <p:ph idx="1"/>
          </p:nvPr>
        </p:nvSpPr>
        <p:spPr>
          <a:xfrm>
            <a:off x="549275" y="1695292"/>
            <a:ext cx="7642807" cy="3747134"/>
          </a:xfrm>
        </p:spPr>
        <p:txBody>
          <a:bodyPr>
            <a:normAutofit/>
          </a:bodyPr>
          <a:lstStyle/>
          <a:p>
            <a:pPr>
              <a:spcBef>
                <a:spcPts val="1050"/>
              </a:spcBef>
            </a:pPr>
            <a:r>
              <a:rPr lang="en-US" sz="3200" dirty="0"/>
              <a:t>Established April 2005</a:t>
            </a:r>
          </a:p>
          <a:p>
            <a:pPr>
              <a:spcBef>
                <a:spcPts val="1050"/>
              </a:spcBef>
            </a:pPr>
            <a:r>
              <a:rPr lang="en-US" sz="3200" dirty="0"/>
              <a:t>Supported by the Government of Flanders (Belgium), through Flanders Marine Institute (VLIZ</a:t>
            </a:r>
            <a:r>
              <a:rPr lang="en-US" sz="3200" dirty="0" smtClean="0"/>
              <a:t>)</a:t>
            </a:r>
          </a:p>
          <a:p>
            <a:pPr>
              <a:spcBef>
                <a:spcPts val="1050"/>
              </a:spcBef>
            </a:pPr>
            <a:r>
              <a:rPr lang="en-US" sz="3200" dirty="0" err="1" smtClean="0"/>
              <a:t>Innovocean</a:t>
            </a:r>
            <a:r>
              <a:rPr lang="en-US" sz="3200" dirty="0" smtClean="0"/>
              <a:t> site</a:t>
            </a:r>
            <a:endParaRPr lang="en-US" sz="3200" dirty="0"/>
          </a:p>
          <a:p>
            <a:endParaRPr lang="en-US" dirty="0"/>
          </a:p>
        </p:txBody>
      </p:sp>
      <p:sp>
        <p:nvSpPr>
          <p:cNvPr id="5" name="TextBox 4"/>
          <p:cNvSpPr txBox="1"/>
          <p:nvPr/>
        </p:nvSpPr>
        <p:spPr>
          <a:xfrm>
            <a:off x="8192083" y="6557918"/>
            <a:ext cx="399468" cy="300082"/>
          </a:xfrm>
          <a:prstGeom prst="rect">
            <a:avLst/>
          </a:prstGeom>
          <a:noFill/>
        </p:spPr>
        <p:txBody>
          <a:bodyPr wrap="none" rtlCol="0">
            <a:spAutoFit/>
          </a:bodyPr>
          <a:lstStyle/>
          <a:p>
            <a:fld id="{B53D8019-2372-E741-96E2-CF945F687DA3}" type="slidenum">
              <a:rPr lang="en-US" sz="1350"/>
              <a:t>20</a:t>
            </a:fld>
            <a:endParaRPr lang="en-US" sz="1350" dirty="0"/>
          </a:p>
        </p:txBody>
      </p:sp>
      <p:pic>
        <p:nvPicPr>
          <p:cNvPr id="13" name="Picture 12" descr="mithun.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36020" y="5702754"/>
            <a:ext cx="654583" cy="841422"/>
          </a:xfrm>
          <a:prstGeom prst="rect">
            <a:avLst/>
          </a:prstGeom>
        </p:spPr>
      </p:pic>
      <p:pic>
        <p:nvPicPr>
          <p:cNvPr id="14" name="Picture 6" descr="Unesco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80068" y="4680729"/>
            <a:ext cx="2643482" cy="1760438"/>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pic>
        <p:nvPicPr>
          <p:cNvPr id="15" name="Picture 2" descr="Screen shot 2014-03-21 at 11.48.25.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96669" y="4791706"/>
            <a:ext cx="560987" cy="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Screen shot 2014-03-21 at 11.48.05.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927861" y="5702756"/>
            <a:ext cx="567829" cy="85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Screen shot 2014-03-21 at 11.47.56.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2302931" y="4802898"/>
            <a:ext cx="554147" cy="84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descr="Screen shot 2014-03-21 at 11.47.16.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596602" y="4802898"/>
            <a:ext cx="560988" cy="86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descr="Screen shot 2014-03-21 at 11.46.34.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2293922" y="5712322"/>
            <a:ext cx="554147" cy="85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descr="Screen shot 2014-03-21 at 11.46.06.pn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931313" y="4809130"/>
            <a:ext cx="560988" cy="84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 descr="Screen shot 2014-03-21 at 11.46.57.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253900" y="4802898"/>
            <a:ext cx="554147" cy="84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596602" y="5702754"/>
            <a:ext cx="560988" cy="870371"/>
          </a:xfrm>
          <a:prstGeom prst="rect">
            <a:avLst/>
          </a:prstGeom>
        </p:spPr>
      </p:pic>
    </p:spTree>
    <p:extLst>
      <p:ext uri="{BB962C8B-B14F-4D97-AF65-F5344CB8AC3E}">
        <p14:creationId xmlns:p14="http://schemas.microsoft.com/office/powerpoint/2010/main" val="2973477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Office objectives</a:t>
            </a:r>
            <a:endParaRPr lang="en-US" dirty="0"/>
          </a:p>
        </p:txBody>
      </p:sp>
      <p:sp>
        <p:nvSpPr>
          <p:cNvPr id="3" name="Content Placeholder 2"/>
          <p:cNvSpPr>
            <a:spLocks noGrp="1"/>
          </p:cNvSpPr>
          <p:nvPr>
            <p:ph idx="1"/>
          </p:nvPr>
        </p:nvSpPr>
        <p:spPr/>
        <p:txBody>
          <a:bodyPr>
            <a:normAutofit fontScale="92500"/>
          </a:bodyPr>
          <a:lstStyle/>
          <a:p>
            <a:r>
              <a:rPr lang="en-US" dirty="0"/>
              <a:t>to establish a </a:t>
            </a:r>
            <a:r>
              <a:rPr lang="en-US" sz="3000" b="1" u="sng" dirty="0">
                <a:solidFill>
                  <a:srgbClr val="FF0000"/>
                </a:solidFill>
              </a:rPr>
              <a:t>creative environment</a:t>
            </a:r>
            <a:r>
              <a:rPr lang="en-US" sz="3000" dirty="0"/>
              <a:t> </a:t>
            </a:r>
            <a:r>
              <a:rPr lang="en-US" dirty="0"/>
              <a:t>facilitating the further development and maintenance of IODE and partner data and information management </a:t>
            </a:r>
            <a:r>
              <a:rPr lang="en-US" b="1" dirty="0">
                <a:solidFill>
                  <a:srgbClr val="FF0000"/>
                </a:solidFill>
              </a:rPr>
              <a:t>projects, services and products </a:t>
            </a:r>
            <a:r>
              <a:rPr lang="en-US" dirty="0"/>
              <a:t>with emphasis on improving the efficiency and effectiveness of the data and product/service stream between the stage of sampling and the user; and</a:t>
            </a:r>
          </a:p>
          <a:p>
            <a:r>
              <a:rPr lang="en-US" dirty="0"/>
              <a:t>to assist in </a:t>
            </a:r>
            <a:r>
              <a:rPr lang="en-US" sz="2800" b="1" u="sng" dirty="0">
                <a:solidFill>
                  <a:srgbClr val="FF0000"/>
                </a:solidFill>
              </a:rPr>
              <a:t>strengthening the capacity</a:t>
            </a:r>
            <a:r>
              <a:rPr lang="en-US" dirty="0"/>
              <a:t> of Member States to manage oceanographic data and information and to provide ocean data and information products and services required by users.</a:t>
            </a:r>
          </a:p>
          <a:p>
            <a:endParaRPr lang="en-US" dirty="0"/>
          </a:p>
        </p:txBody>
      </p:sp>
    </p:spTree>
    <p:extLst>
      <p:ext uri="{BB962C8B-B14F-4D97-AF65-F5344CB8AC3E}">
        <p14:creationId xmlns:p14="http://schemas.microsoft.com/office/powerpoint/2010/main" val="1398774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Hosting of NODC web sites</a:t>
            </a:r>
          </a:p>
          <a:p>
            <a:r>
              <a:rPr lang="en-US" dirty="0" smtClean="0"/>
              <a:t>Hosting and maintenance of IOC web sites</a:t>
            </a:r>
          </a:p>
          <a:p>
            <a:r>
              <a:rPr lang="en-US" dirty="0" smtClean="0"/>
              <a:t>Development and maintenance of IODE products and services: OBIS, </a:t>
            </a:r>
            <a:r>
              <a:rPr lang="en-US" dirty="0" err="1" smtClean="0"/>
              <a:t>OceanExpert</a:t>
            </a:r>
            <a:r>
              <a:rPr lang="en-US" dirty="0" smtClean="0"/>
              <a:t>, </a:t>
            </a:r>
            <a:r>
              <a:rPr lang="en-US" dirty="0" err="1" smtClean="0"/>
              <a:t>OceanDocs</a:t>
            </a:r>
            <a:r>
              <a:rPr lang="en-US" dirty="0" smtClean="0"/>
              <a:t>, </a:t>
            </a:r>
            <a:r>
              <a:rPr lang="en-US" dirty="0" err="1" smtClean="0"/>
              <a:t>OceanDataPractices</a:t>
            </a:r>
            <a:r>
              <a:rPr lang="en-US" dirty="0" smtClean="0"/>
              <a:t>, </a:t>
            </a:r>
            <a:r>
              <a:rPr lang="en-US" dirty="0" err="1" smtClean="0"/>
              <a:t>OceanDataStandards</a:t>
            </a:r>
            <a:r>
              <a:rPr lang="en-US" dirty="0" smtClean="0"/>
              <a:t>, </a:t>
            </a:r>
            <a:endParaRPr lang="en-US" dirty="0"/>
          </a:p>
        </p:txBody>
      </p:sp>
      <p:pic>
        <p:nvPicPr>
          <p:cNvPr id="4" name="Picture 3" descr="Screen Shot 2016-10-05 at 16.01.24.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225915"/>
            <a:ext cx="3149551" cy="2632085"/>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8658" y="4364240"/>
            <a:ext cx="3125580" cy="2826890"/>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345" y="4220047"/>
            <a:ext cx="4300214" cy="2772963"/>
          </a:xfrm>
          <a:prstGeom prst="rect">
            <a:avLst/>
          </a:prstGeom>
        </p:spPr>
      </p:pic>
    </p:spTree>
    <p:extLst>
      <p:ext uri="{BB962C8B-B14F-4D97-AF65-F5344CB8AC3E}">
        <p14:creationId xmlns:p14="http://schemas.microsoft.com/office/powerpoint/2010/main" val="14858676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2"/>
          <p:cNvSpPr>
            <a:spLocks noGrp="1"/>
          </p:cNvSpPr>
          <p:nvPr>
            <p:ph idx="1"/>
          </p:nvPr>
        </p:nvSpPr>
        <p:spPr/>
        <p:txBody>
          <a:bodyPr/>
          <a:lstStyle/>
          <a:p>
            <a:r>
              <a:rPr lang="en-US" dirty="0" smtClean="0"/>
              <a:t>Meetings of steering groups of 20+ projects</a:t>
            </a:r>
          </a:p>
          <a:p>
            <a:r>
              <a:rPr lang="en-US" dirty="0" smtClean="0"/>
              <a:t>Workshops</a:t>
            </a:r>
          </a:p>
          <a:p>
            <a:r>
              <a:rPr lang="en-US" dirty="0" smtClean="0"/>
              <a:t>Training Courses: short-term</a:t>
            </a:r>
            <a:br>
              <a:rPr lang="en-US" dirty="0" smtClean="0"/>
            </a:br>
            <a:r>
              <a:rPr lang="en-US" dirty="0" smtClean="0"/>
              <a:t>technical training related</a:t>
            </a:r>
            <a:br>
              <a:rPr lang="en-US" dirty="0" smtClean="0"/>
            </a:br>
            <a:r>
              <a:rPr lang="en-US" dirty="0" smtClean="0"/>
              <a:t>to D&amp;IM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73" y="4348480"/>
            <a:ext cx="5346700" cy="2336800"/>
          </a:xfrm>
          <a:prstGeom prst="rect">
            <a:avLst/>
          </a:prstGeom>
        </p:spPr>
      </p:pic>
      <p:pic>
        <p:nvPicPr>
          <p:cNvPr id="4" name="Picture 3" descr="course_30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71023" y="2954918"/>
            <a:ext cx="3715230" cy="2787124"/>
          </a:xfrm>
          <a:prstGeom prst="rect">
            <a:avLst/>
          </a:prstGeom>
          <a:noFill/>
          <a:ln w="952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36901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321" y="1084509"/>
            <a:ext cx="8591289" cy="892552"/>
          </a:xfrm>
          <a:prstGeom prst="rect">
            <a:avLst/>
          </a:prstGeom>
        </p:spPr>
        <p:txBody>
          <a:bodyPr wrap="square">
            <a:spAutoFit/>
          </a:bodyPr>
          <a:lstStyle/>
          <a:p>
            <a:r>
              <a:rPr lang="en-US" sz="2800" dirty="0"/>
              <a:t>IOC Capacity </a:t>
            </a:r>
            <a:r>
              <a:rPr lang="en-US" sz="2800" dirty="0" smtClean="0"/>
              <a:t>Development </a:t>
            </a:r>
            <a:r>
              <a:rPr lang="en-US" sz="2800" dirty="0"/>
              <a:t>Strategy </a:t>
            </a:r>
            <a:r>
              <a:rPr lang="en-US" sz="2400" dirty="0" smtClean="0"/>
              <a:t/>
            </a:r>
            <a:br>
              <a:rPr lang="en-US" sz="2400" dirty="0" smtClean="0"/>
            </a:br>
            <a:r>
              <a:rPr lang="en-US" sz="2400" dirty="0" smtClean="0"/>
              <a:t>(2015-2021)</a:t>
            </a:r>
            <a:endParaRPr lang="en-US" sz="2400" dirty="0"/>
          </a:p>
        </p:txBody>
      </p:sp>
      <p:sp>
        <p:nvSpPr>
          <p:cNvPr id="7" name="TextBox 6"/>
          <p:cNvSpPr txBox="1"/>
          <p:nvPr/>
        </p:nvSpPr>
        <p:spPr>
          <a:xfrm>
            <a:off x="3483921" y="1581581"/>
            <a:ext cx="4064357" cy="300082"/>
          </a:xfrm>
          <a:prstGeom prst="rect">
            <a:avLst/>
          </a:prstGeom>
          <a:noFill/>
        </p:spPr>
        <p:txBody>
          <a:bodyPr wrap="square" rtlCol="0">
            <a:spAutoFit/>
          </a:bodyPr>
          <a:lstStyle/>
          <a:p>
            <a:r>
              <a:rPr lang="en-US" sz="1350"/>
              <a:t>Resolution IOC-XXVII-2</a:t>
            </a:r>
          </a:p>
        </p:txBody>
      </p:sp>
      <p:sp>
        <p:nvSpPr>
          <p:cNvPr id="8" name="Rectangle 7"/>
          <p:cNvSpPr/>
          <p:nvPr/>
        </p:nvSpPr>
        <p:spPr>
          <a:xfrm>
            <a:off x="2938301" y="2381547"/>
            <a:ext cx="3316229" cy="369332"/>
          </a:xfrm>
          <a:prstGeom prst="rect">
            <a:avLst/>
          </a:prstGeom>
          <a:solidFill>
            <a:schemeClr val="bg1"/>
          </a:solidFill>
          <a:ln w="19050">
            <a:solidFill>
              <a:schemeClr val="tx1"/>
            </a:solidFill>
          </a:ln>
        </p:spPr>
        <p:txBody>
          <a:bodyPr wrap="none">
            <a:spAutoFit/>
          </a:bodyPr>
          <a:lstStyle/>
          <a:p>
            <a:r>
              <a:rPr lang="en-US" b="1" dirty="0"/>
              <a:t>Human resources developed</a:t>
            </a:r>
          </a:p>
        </p:txBody>
      </p:sp>
      <p:sp>
        <p:nvSpPr>
          <p:cNvPr id="9" name="TextBox 8"/>
          <p:cNvSpPr txBox="1"/>
          <p:nvPr/>
        </p:nvSpPr>
        <p:spPr>
          <a:xfrm>
            <a:off x="274322" y="3923372"/>
            <a:ext cx="1421970" cy="338554"/>
          </a:xfrm>
          <a:prstGeom prst="rect">
            <a:avLst/>
          </a:prstGeom>
          <a:noFill/>
          <a:ln w="28575">
            <a:solidFill>
              <a:schemeClr val="tx1"/>
            </a:solidFill>
          </a:ln>
        </p:spPr>
        <p:txBody>
          <a:bodyPr wrap="square" rtlCol="0">
            <a:spAutoFit/>
          </a:bodyPr>
          <a:lstStyle/>
          <a:p>
            <a:r>
              <a:rPr lang="en-US" sz="1600" b="1" dirty="0" smtClean="0"/>
              <a:t>6 Outputs </a:t>
            </a:r>
            <a:endParaRPr lang="en-US" sz="1600" b="1" dirty="0"/>
          </a:p>
        </p:txBody>
      </p:sp>
      <p:sp>
        <p:nvSpPr>
          <p:cNvPr id="12" name="Rectangle 11"/>
          <p:cNvSpPr/>
          <p:nvPr/>
        </p:nvSpPr>
        <p:spPr>
          <a:xfrm>
            <a:off x="2938300" y="2940177"/>
            <a:ext cx="6099020" cy="338554"/>
          </a:xfrm>
          <a:prstGeom prst="rect">
            <a:avLst/>
          </a:prstGeom>
          <a:solidFill>
            <a:schemeClr val="bg1"/>
          </a:solidFill>
          <a:ln w="19050">
            <a:solidFill>
              <a:schemeClr val="tx1"/>
            </a:solidFill>
          </a:ln>
        </p:spPr>
        <p:txBody>
          <a:bodyPr wrap="square">
            <a:spAutoFit/>
          </a:bodyPr>
          <a:lstStyle/>
          <a:p>
            <a:r>
              <a:rPr lang="en-US" sz="1600" b="1" dirty="0"/>
              <a:t>Access to physical infrastructure established or improved</a:t>
            </a:r>
          </a:p>
        </p:txBody>
      </p:sp>
      <p:sp>
        <p:nvSpPr>
          <p:cNvPr id="13" name="TextBox 12"/>
          <p:cNvSpPr txBox="1"/>
          <p:nvPr/>
        </p:nvSpPr>
        <p:spPr>
          <a:xfrm>
            <a:off x="2938300" y="3468029"/>
            <a:ext cx="6090835" cy="338554"/>
          </a:xfrm>
          <a:prstGeom prst="rect">
            <a:avLst/>
          </a:prstGeom>
          <a:solidFill>
            <a:schemeClr val="bg1"/>
          </a:solidFill>
          <a:ln w="19050">
            <a:solidFill>
              <a:schemeClr val="tx1"/>
            </a:solidFill>
          </a:ln>
        </p:spPr>
        <p:txBody>
          <a:bodyPr wrap="none" rtlCol="0">
            <a:spAutoFit/>
          </a:bodyPr>
          <a:lstStyle/>
          <a:p>
            <a:r>
              <a:rPr lang="en-US" sz="1600" b="1" dirty="0"/>
              <a:t>Global, regional and sub-regional mechanisms strengthened</a:t>
            </a:r>
          </a:p>
        </p:txBody>
      </p:sp>
      <p:sp>
        <p:nvSpPr>
          <p:cNvPr id="15" name="Rectangle 14"/>
          <p:cNvSpPr/>
          <p:nvPr/>
        </p:nvSpPr>
        <p:spPr>
          <a:xfrm>
            <a:off x="2938300" y="4078697"/>
            <a:ext cx="6099020" cy="584775"/>
          </a:xfrm>
          <a:prstGeom prst="rect">
            <a:avLst/>
          </a:prstGeom>
          <a:solidFill>
            <a:schemeClr val="bg1"/>
          </a:solidFill>
          <a:ln w="19050">
            <a:solidFill>
              <a:schemeClr val="tx1"/>
            </a:solidFill>
          </a:ln>
        </p:spPr>
        <p:txBody>
          <a:bodyPr wrap="square">
            <a:spAutoFit/>
          </a:bodyPr>
          <a:lstStyle/>
          <a:p>
            <a:r>
              <a:rPr lang="en-US" sz="1600" b="1" dirty="0"/>
              <a:t>Development of ocean research policies in support of sustainable development objectives promoted</a:t>
            </a:r>
          </a:p>
        </p:txBody>
      </p:sp>
      <p:sp>
        <p:nvSpPr>
          <p:cNvPr id="16" name="Rectangle 15"/>
          <p:cNvSpPr/>
          <p:nvPr/>
        </p:nvSpPr>
        <p:spPr>
          <a:xfrm>
            <a:off x="2938300" y="4824602"/>
            <a:ext cx="3560462" cy="338554"/>
          </a:xfrm>
          <a:prstGeom prst="rect">
            <a:avLst/>
          </a:prstGeom>
          <a:solidFill>
            <a:schemeClr val="bg1"/>
          </a:solidFill>
          <a:ln w="19050">
            <a:solidFill>
              <a:schemeClr val="tx1"/>
            </a:solidFill>
          </a:ln>
        </p:spPr>
        <p:txBody>
          <a:bodyPr wrap="none">
            <a:spAutoFit/>
          </a:bodyPr>
          <a:lstStyle/>
          <a:p>
            <a:r>
              <a:rPr lang="en-US" sz="1600" b="1" dirty="0"/>
              <a:t>Visibility and awareness increased</a:t>
            </a:r>
          </a:p>
        </p:txBody>
      </p:sp>
      <p:sp>
        <p:nvSpPr>
          <p:cNvPr id="18" name="Rectangle 17"/>
          <p:cNvSpPr/>
          <p:nvPr/>
        </p:nvSpPr>
        <p:spPr>
          <a:xfrm>
            <a:off x="2938300" y="5313397"/>
            <a:ext cx="5569025" cy="338554"/>
          </a:xfrm>
          <a:prstGeom prst="rect">
            <a:avLst/>
          </a:prstGeom>
          <a:solidFill>
            <a:schemeClr val="bg1"/>
          </a:solidFill>
          <a:ln w="19050">
            <a:solidFill>
              <a:schemeClr val="tx1"/>
            </a:solidFill>
          </a:ln>
        </p:spPr>
        <p:txBody>
          <a:bodyPr wrap="none">
            <a:spAutoFit/>
          </a:bodyPr>
          <a:lstStyle/>
          <a:p>
            <a:r>
              <a:rPr lang="en-US" sz="1600" b="1" dirty="0"/>
              <a:t>Sustained (long-term) resource mobilization reinforced</a:t>
            </a:r>
          </a:p>
        </p:txBody>
      </p:sp>
      <p:sp>
        <p:nvSpPr>
          <p:cNvPr id="19" name="Left Brace 18"/>
          <p:cNvSpPr/>
          <p:nvPr/>
        </p:nvSpPr>
        <p:spPr>
          <a:xfrm>
            <a:off x="1532784" y="2584015"/>
            <a:ext cx="1097280" cy="297879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849" y="278558"/>
            <a:ext cx="1960880" cy="2566970"/>
          </a:xfrm>
          <a:prstGeom prst="rect">
            <a:avLst/>
          </a:prstGeom>
        </p:spPr>
      </p:pic>
      <p:sp>
        <p:nvSpPr>
          <p:cNvPr id="20" name="Content Placeholder 2"/>
          <p:cNvSpPr txBox="1">
            <a:spLocks/>
          </p:cNvSpPr>
          <p:nvPr/>
        </p:nvSpPr>
        <p:spPr bwMode="auto">
          <a:xfrm>
            <a:off x="110490" y="5752111"/>
            <a:ext cx="7772400"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20000"/>
              </a:spcBef>
            </a:pPr>
            <a:r>
              <a:rPr lang="nb-NO" altLang="x-none" sz="1600" dirty="0"/>
              <a:t>The IOC </a:t>
            </a:r>
            <a:r>
              <a:rPr lang="nb-NO" altLang="x-none" sz="1600" dirty="0" err="1"/>
              <a:t>was</a:t>
            </a:r>
            <a:r>
              <a:rPr lang="nb-NO" altLang="x-none" sz="1600" dirty="0"/>
              <a:t> </a:t>
            </a:r>
            <a:r>
              <a:rPr lang="nb-NO" altLang="x-none" sz="1600" dirty="0" err="1"/>
              <a:t>recognized</a:t>
            </a:r>
            <a:r>
              <a:rPr lang="nb-NO" altLang="x-none" sz="1600" dirty="0"/>
              <a:t> as </a:t>
            </a:r>
            <a:r>
              <a:rPr lang="nb-NO" altLang="x-none" sz="1600" dirty="0" err="1"/>
              <a:t>the</a:t>
            </a:r>
            <a:r>
              <a:rPr lang="nb-NO" altLang="x-none" sz="1600" dirty="0"/>
              <a:t> </a:t>
            </a:r>
            <a:r>
              <a:rPr lang="nb-NO" altLang="x-none" sz="1600" dirty="0" err="1"/>
              <a:t>competent</a:t>
            </a:r>
            <a:r>
              <a:rPr lang="nb-NO" altLang="x-none" sz="1600" dirty="0"/>
              <a:t> </a:t>
            </a:r>
            <a:r>
              <a:rPr lang="nb-NO" altLang="x-none" sz="1600" dirty="0" err="1"/>
              <a:t>international</a:t>
            </a:r>
            <a:r>
              <a:rPr lang="nb-NO" altLang="x-none" sz="1600" dirty="0"/>
              <a:t> </a:t>
            </a:r>
            <a:r>
              <a:rPr lang="nb-NO" altLang="x-none" sz="1600" dirty="0" err="1"/>
              <a:t>organization</a:t>
            </a:r>
            <a:r>
              <a:rPr lang="nb-NO" altLang="x-none" sz="1600" dirty="0"/>
              <a:t> in </a:t>
            </a:r>
            <a:r>
              <a:rPr lang="nb-NO" altLang="x-none" sz="1600" dirty="0" err="1"/>
              <a:t>the</a:t>
            </a:r>
            <a:r>
              <a:rPr lang="nb-NO" altLang="x-none" sz="1600" dirty="0"/>
              <a:t> </a:t>
            </a:r>
            <a:r>
              <a:rPr lang="nb-NO" altLang="x-none" sz="1600" dirty="0" err="1"/>
              <a:t>field</a:t>
            </a:r>
            <a:r>
              <a:rPr lang="nb-NO" altLang="x-none" sz="1600" dirty="0"/>
              <a:t> </a:t>
            </a:r>
            <a:r>
              <a:rPr lang="nb-NO" altLang="x-none" sz="1600" dirty="0" err="1"/>
              <a:t>of</a:t>
            </a:r>
            <a:r>
              <a:rPr lang="nb-NO" altLang="x-none" sz="1600" dirty="0"/>
              <a:t> </a:t>
            </a:r>
            <a:r>
              <a:rPr lang="nb-NO" altLang="x-none" sz="1600" b="1" dirty="0"/>
              <a:t>Transfer </a:t>
            </a:r>
            <a:r>
              <a:rPr lang="nb-NO" altLang="x-none" sz="1600" b="1" dirty="0" err="1"/>
              <a:t>of</a:t>
            </a:r>
            <a:r>
              <a:rPr lang="nb-NO" altLang="x-none" sz="1600" b="1" dirty="0"/>
              <a:t> Marine Technology </a:t>
            </a:r>
            <a:r>
              <a:rPr lang="nb-NO" altLang="x-none" sz="1600" dirty="0"/>
              <a:t>in UNGA Resolutions. </a:t>
            </a:r>
            <a:r>
              <a:rPr lang="nb-NO" altLang="x-none" sz="1600" dirty="0" err="1"/>
              <a:t>Criteria</a:t>
            </a:r>
            <a:r>
              <a:rPr lang="nb-NO" altLang="x-none" sz="1600" dirty="0"/>
              <a:t> and Guidelines </a:t>
            </a:r>
            <a:r>
              <a:rPr lang="nb-NO" altLang="x-none" sz="1600" dirty="0" err="1"/>
              <a:t>on</a:t>
            </a:r>
            <a:r>
              <a:rPr lang="nb-NO" altLang="x-none" sz="1600" dirty="0"/>
              <a:t> Transfer </a:t>
            </a:r>
            <a:r>
              <a:rPr lang="nb-NO" altLang="x-none" sz="1600" dirty="0" err="1"/>
              <a:t>of</a:t>
            </a:r>
            <a:r>
              <a:rPr lang="nb-NO" altLang="x-none" sz="1600" dirty="0"/>
              <a:t> Marine Technology (CGTMT) </a:t>
            </a:r>
            <a:r>
              <a:rPr lang="nb-NO" altLang="x-none" sz="1600" dirty="0" err="1"/>
              <a:t>were</a:t>
            </a:r>
            <a:r>
              <a:rPr lang="nb-NO" altLang="x-none" sz="1600" dirty="0"/>
              <a:t> </a:t>
            </a:r>
            <a:r>
              <a:rPr lang="nb-NO" altLang="x-none" sz="1600" dirty="0" err="1"/>
              <a:t>adopted</a:t>
            </a:r>
            <a:r>
              <a:rPr lang="nb-NO" altLang="x-none" sz="1600" dirty="0"/>
              <a:t> by </a:t>
            </a:r>
            <a:r>
              <a:rPr lang="nb-NO" altLang="x-none" sz="1600" dirty="0" err="1"/>
              <a:t>the</a:t>
            </a:r>
            <a:r>
              <a:rPr lang="nb-NO" altLang="x-none" sz="1600" dirty="0"/>
              <a:t> IOC General Assembly </a:t>
            </a:r>
            <a:r>
              <a:rPr lang="nb-NO" altLang="x-none" sz="1600" dirty="0" err="1"/>
              <a:t>through</a:t>
            </a:r>
            <a:r>
              <a:rPr lang="nb-NO" altLang="x-none" sz="1600" dirty="0"/>
              <a:t> Resolution XXII-12 in 2003.</a:t>
            </a:r>
          </a:p>
        </p:txBody>
      </p:sp>
    </p:spTree>
    <p:extLst>
      <p:ext uri="{BB962C8B-B14F-4D97-AF65-F5344CB8AC3E}">
        <p14:creationId xmlns:p14="http://schemas.microsoft.com/office/powerpoint/2010/main" val="84272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5" grpId="0" animBg="1"/>
      <p:bldP spid="16"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IODE and Capacity Development</a:t>
            </a:r>
            <a:endParaRPr lang="en-US" sz="4000" dirty="0"/>
          </a:p>
        </p:txBody>
      </p:sp>
      <p:sp>
        <p:nvSpPr>
          <p:cNvPr id="3" name="Content Placeholder 2"/>
          <p:cNvSpPr>
            <a:spLocks noGrp="1"/>
          </p:cNvSpPr>
          <p:nvPr>
            <p:ph idx="1"/>
          </p:nvPr>
        </p:nvSpPr>
        <p:spPr/>
        <p:txBody>
          <a:bodyPr/>
          <a:lstStyle/>
          <a:p>
            <a:r>
              <a:rPr lang="en-US" b="1" dirty="0" smtClean="0"/>
              <a:t>IODE Ocean Data and Information Networks</a:t>
            </a:r>
          </a:p>
          <a:p>
            <a:pPr lvl="1"/>
            <a:r>
              <a:rPr lang="en-US" dirty="0" smtClean="0"/>
              <a:t>Linking training, equipment and operational support</a:t>
            </a:r>
          </a:p>
          <a:p>
            <a:pPr lvl="1"/>
            <a:endParaRPr lang="en-US" dirty="0"/>
          </a:p>
          <a:p>
            <a:r>
              <a:rPr lang="en-US" b="1" dirty="0" smtClean="0"/>
              <a:t>Training: </a:t>
            </a:r>
            <a:r>
              <a:rPr lang="en-US" b="1" dirty="0" err="1" smtClean="0"/>
              <a:t>OceanTeacher</a:t>
            </a:r>
            <a:r>
              <a:rPr lang="en-US" b="1" dirty="0" smtClean="0"/>
              <a:t> and </a:t>
            </a:r>
            <a:br>
              <a:rPr lang="en-US" b="1" dirty="0" smtClean="0"/>
            </a:br>
            <a:r>
              <a:rPr lang="en-US" b="1" dirty="0" err="1" smtClean="0"/>
              <a:t>OceanTeacher</a:t>
            </a:r>
            <a:r>
              <a:rPr lang="en-US" b="1" dirty="0" smtClean="0"/>
              <a:t> Global Academy</a:t>
            </a:r>
            <a:endParaRPr lang="en-US" b="1" dirty="0"/>
          </a:p>
        </p:txBody>
      </p:sp>
      <p:sp>
        <p:nvSpPr>
          <p:cNvPr id="5" name="TextBox 4"/>
          <p:cNvSpPr txBox="1"/>
          <p:nvPr/>
        </p:nvSpPr>
        <p:spPr>
          <a:xfrm>
            <a:off x="8500459" y="6453242"/>
            <a:ext cx="328936" cy="369332"/>
          </a:xfrm>
          <a:prstGeom prst="rect">
            <a:avLst/>
          </a:prstGeom>
          <a:noFill/>
        </p:spPr>
        <p:txBody>
          <a:bodyPr wrap="none" rtlCol="0">
            <a:spAutoFit/>
          </a:bodyPr>
          <a:lstStyle/>
          <a:p>
            <a:fld id="{B53D8019-2372-E741-96E2-CF945F687DA3}" type="slidenum">
              <a:rPr lang="en-US" smtClean="0"/>
              <a:t>25</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3121" y="4232917"/>
            <a:ext cx="7394131" cy="1540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course_30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13815" y="2562115"/>
            <a:ext cx="2103437" cy="1577975"/>
          </a:xfrm>
          <a:prstGeom prst="rect">
            <a:avLst/>
          </a:prstGeom>
          <a:noFill/>
          <a:ln w="952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07087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OceanTeacher</a:t>
            </a:r>
            <a:endParaRPr lang="en-US" dirty="0"/>
          </a:p>
        </p:txBody>
      </p:sp>
      <p:sp>
        <p:nvSpPr>
          <p:cNvPr id="5" name="TextBox 4"/>
          <p:cNvSpPr txBox="1"/>
          <p:nvPr/>
        </p:nvSpPr>
        <p:spPr>
          <a:xfrm>
            <a:off x="7518344" y="5697181"/>
            <a:ext cx="399468" cy="300082"/>
          </a:xfrm>
          <a:prstGeom prst="rect">
            <a:avLst/>
          </a:prstGeom>
          <a:noFill/>
        </p:spPr>
        <p:txBody>
          <a:bodyPr wrap="none" rtlCol="0">
            <a:spAutoFit/>
          </a:bodyPr>
          <a:lstStyle/>
          <a:p>
            <a:fld id="{B53D8019-2372-E741-96E2-CF945F687DA3}" type="slidenum">
              <a:rPr lang="en-US" sz="1350"/>
              <a:t>26</a:t>
            </a:fld>
            <a:endParaRPr lang="en-US" sz="1350" dirty="0"/>
          </a:p>
        </p:txBody>
      </p:sp>
      <p:graphicFrame>
        <p:nvGraphicFramePr>
          <p:cNvPr id="6" name="Diagram 5"/>
          <p:cNvGraphicFramePr/>
          <p:nvPr>
            <p:extLst>
              <p:ext uri="{D42A27DB-BD31-4B8C-83A1-F6EECF244321}">
                <p14:modId xmlns:p14="http://schemas.microsoft.com/office/powerpoint/2010/main" val="1908180732"/>
              </p:ext>
            </p:extLst>
          </p:nvPr>
        </p:nvGraphicFramePr>
        <p:xfrm>
          <a:off x="289560" y="1826793"/>
          <a:ext cx="8625839" cy="2574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Unesco4"/>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19667" y="4473039"/>
            <a:ext cx="2107739" cy="1404320"/>
          </a:xfrm>
          <a:prstGeom prst="rect">
            <a:avLst/>
          </a:prstGeom>
          <a:noFill/>
          <a:ln w="9525">
            <a:solidFill>
              <a:schemeClr val="tx1"/>
            </a:solidFill>
            <a:miter lim="800000"/>
            <a:headEnd/>
            <a:tailEnd/>
          </a:ln>
          <a:effectLst>
            <a:outerShdw blurRad="50800" dist="38100" dir="2700000" sx="102000" sy="102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pic>
        <p:nvPicPr>
          <p:cNvPr id="8" name="Picture 7" descr="Screen shot 2010-04-22 at 10.40.41.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bwMode="auto">
          <a:xfrm>
            <a:off x="3469912" y="4437432"/>
            <a:ext cx="1740049" cy="1404320"/>
          </a:xfrm>
          <a:prstGeom prst="rect">
            <a:avLst/>
          </a:prstGeom>
          <a:noFill/>
          <a:ln w="9525">
            <a:solidFill>
              <a:srgbClr val="000000"/>
            </a:solidFill>
            <a:miter lim="800000"/>
            <a:headEnd/>
            <a:tailEnd/>
          </a:ln>
          <a:effectLst>
            <a:outerShdw blurRad="50800" dist="38100" dir="2700000" sx="102000" sy="102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pic>
        <p:nvPicPr>
          <p:cNvPr id="9" name="Picture 8" descr="http://www.oceanteacher.org/images/slideshow/3.jp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332877" y="4919924"/>
            <a:ext cx="2033447" cy="921829"/>
          </a:xfrm>
          <a:prstGeom prst="rect">
            <a:avLst/>
          </a:prstGeom>
          <a:noFill/>
          <a:ln>
            <a:noFill/>
          </a:ln>
          <a:effectLst>
            <a:outerShdw blurRad="50800" dist="38100" dir="2700000" sx="102000" sy="102000" algn="tl" rotWithShape="0">
              <a:srgbClr val="000000">
                <a:alpha val="43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Up Arrow 9"/>
          <p:cNvSpPr/>
          <p:nvPr/>
        </p:nvSpPr>
        <p:spPr>
          <a:xfrm>
            <a:off x="5441813" y="3510009"/>
            <a:ext cx="139971" cy="51371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TextBox 10"/>
          <p:cNvSpPr txBox="1"/>
          <p:nvPr/>
        </p:nvSpPr>
        <p:spPr>
          <a:xfrm>
            <a:off x="4565650" y="4023719"/>
            <a:ext cx="1892300" cy="369332"/>
          </a:xfrm>
          <a:prstGeom prst="rect">
            <a:avLst/>
          </a:prstGeom>
          <a:solidFill>
            <a:schemeClr val="bg2">
              <a:lumMod val="50000"/>
              <a:alpha val="48000"/>
            </a:schemeClr>
          </a:solidFill>
          <a:ln w="12700">
            <a:solidFill>
              <a:schemeClr val="bg2">
                <a:lumMod val="75000"/>
              </a:schemeClr>
            </a:solidFill>
          </a:ln>
          <a:effectLst>
            <a:outerShdw blurRad="50800" dist="38100" dir="5400000" sx="104000" sy="104000" algn="tl" rotWithShape="0">
              <a:srgbClr val="000000">
                <a:alpha val="43000"/>
              </a:srgbClr>
            </a:outerShdw>
          </a:effectLst>
        </p:spPr>
        <p:txBody>
          <a:bodyPr wrap="square" rtlCol="0">
            <a:spAutoFit/>
          </a:bodyPr>
          <a:lstStyle/>
          <a:p>
            <a:pPr algn="ctr"/>
            <a:r>
              <a:rPr lang="en-US" sz="900" dirty="0">
                <a:effectLst>
                  <a:outerShdw blurRad="50800" dist="38100" dir="5400000" algn="t" rotWithShape="0">
                    <a:prstClr val="black">
                      <a:alpha val="40000"/>
                    </a:prstClr>
                  </a:outerShdw>
                </a:effectLst>
              </a:rPr>
              <a:t>IODE Project Office established in Oostende, Belgium</a:t>
            </a:r>
          </a:p>
        </p:txBody>
      </p:sp>
      <p:sp>
        <p:nvSpPr>
          <p:cNvPr id="3" name="TextBox 2"/>
          <p:cNvSpPr txBox="1"/>
          <p:nvPr/>
        </p:nvSpPr>
        <p:spPr>
          <a:xfrm>
            <a:off x="16314821" y="356134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065915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OceanTeacher</a:t>
            </a:r>
            <a:r>
              <a:rPr lang="en-US" sz="4000" dirty="0" smtClean="0"/>
              <a:t> Global Academy</a:t>
            </a:r>
            <a:endParaRPr lang="en-US" sz="4000" dirty="0"/>
          </a:p>
        </p:txBody>
      </p:sp>
      <p:sp>
        <p:nvSpPr>
          <p:cNvPr id="3" name="Content Placeholder 2"/>
          <p:cNvSpPr>
            <a:spLocks noGrp="1"/>
          </p:cNvSpPr>
          <p:nvPr>
            <p:ph sz="half" idx="1"/>
          </p:nvPr>
        </p:nvSpPr>
        <p:spPr/>
        <p:txBody>
          <a:bodyPr>
            <a:normAutofit lnSpcReduction="10000"/>
          </a:bodyPr>
          <a:lstStyle/>
          <a:p>
            <a:r>
              <a:rPr lang="en-US" altLang="en-US" sz="2200" dirty="0" smtClean="0">
                <a:ea typeface="ＭＳ Ｐゴシック" charset="-128"/>
              </a:rPr>
              <a:t>At </a:t>
            </a:r>
            <a:r>
              <a:rPr lang="en-US" altLang="en-US" sz="2200" dirty="0">
                <a:ea typeface="ＭＳ Ｐゴシック" charset="-128"/>
              </a:rPr>
              <a:t>least 1 RTC for each </a:t>
            </a:r>
            <a:r>
              <a:rPr lang="en-US" altLang="en-US" sz="2200" dirty="0">
                <a:solidFill>
                  <a:srgbClr val="FF0000"/>
                </a:solidFill>
                <a:ea typeface="ＭＳ Ｐゴシック" charset="-128"/>
              </a:rPr>
              <a:t>region</a:t>
            </a:r>
            <a:r>
              <a:rPr lang="en-US" altLang="en-US" sz="2200" dirty="0">
                <a:ea typeface="ＭＳ Ｐゴシック" charset="-128"/>
              </a:rPr>
              <a:t> and </a:t>
            </a:r>
            <a:r>
              <a:rPr lang="en-US" altLang="en-US" sz="2200" dirty="0">
                <a:solidFill>
                  <a:srgbClr val="FF0000"/>
                </a:solidFill>
                <a:ea typeface="ＭＳ Ｐゴシック" charset="-128"/>
              </a:rPr>
              <a:t>language</a:t>
            </a:r>
            <a:r>
              <a:rPr lang="en-US" altLang="en-US" sz="2200" dirty="0">
                <a:ea typeface="ＭＳ Ｐゴシック" charset="-128"/>
              </a:rPr>
              <a:t> group</a:t>
            </a:r>
          </a:p>
          <a:p>
            <a:r>
              <a:rPr lang="en-US" altLang="en-US" sz="2200" dirty="0" smtClean="0">
                <a:solidFill>
                  <a:srgbClr val="FF0000"/>
                </a:solidFill>
                <a:ea typeface="ＭＳ Ｐゴシック" charset="-128"/>
              </a:rPr>
              <a:t>Self-driven</a:t>
            </a:r>
            <a:r>
              <a:rPr lang="en-US" altLang="en-US" sz="2200" dirty="0">
                <a:ea typeface="ＭＳ Ｐゴシック" charset="-128"/>
              </a:rPr>
              <a:t>, based on locally available expertise</a:t>
            </a:r>
          </a:p>
          <a:p>
            <a:r>
              <a:rPr lang="en-US" altLang="en-US" sz="2200" dirty="0">
                <a:ea typeface="ＭＳ Ｐゴシック" charset="-128"/>
              </a:rPr>
              <a:t>Should be co-located with other ongoing and funded </a:t>
            </a:r>
            <a:r>
              <a:rPr lang="en-US" altLang="en-US" sz="2200" dirty="0" err="1" smtClean="0">
                <a:ea typeface="ＭＳ Ｐゴシック" charset="-128"/>
              </a:rPr>
              <a:t>programmes</a:t>
            </a:r>
            <a:r>
              <a:rPr lang="en-US" altLang="en-US" sz="2200" dirty="0" smtClean="0">
                <a:ea typeface="ＭＳ Ｐゴシック" charset="-128"/>
              </a:rPr>
              <a:t>/projects</a:t>
            </a:r>
          </a:p>
          <a:p>
            <a:r>
              <a:rPr lang="en-US" altLang="en-US" sz="2200" dirty="0">
                <a:solidFill>
                  <a:srgbClr val="FF0000"/>
                </a:solidFill>
                <a:ea typeface="ＭＳ Ｐゴシック" charset="-128"/>
              </a:rPr>
              <a:t>Complementary</a:t>
            </a:r>
            <a:r>
              <a:rPr lang="en-US" altLang="en-US" sz="2200" dirty="0">
                <a:ea typeface="ＭＳ Ｐゴシック" charset="-128"/>
              </a:rPr>
              <a:t> to existing regional training </a:t>
            </a:r>
            <a:r>
              <a:rPr lang="en-US" altLang="en-US" sz="2200" dirty="0" err="1">
                <a:ea typeface="ＭＳ Ｐゴシック" charset="-128"/>
              </a:rPr>
              <a:t>centres</a:t>
            </a:r>
            <a:endParaRPr lang="en-US" altLang="en-US" sz="2200" dirty="0">
              <a:ea typeface="ＭＳ Ｐゴシック" charset="-128"/>
            </a:endParaRPr>
          </a:p>
          <a:p>
            <a:endParaRPr lang="en-US" altLang="en-US" sz="2200" dirty="0">
              <a:ea typeface="ＭＳ Ｐゴシック" charset="-128"/>
            </a:endParaRPr>
          </a:p>
          <a:p>
            <a:endParaRPr lang="en-US" dirty="0"/>
          </a:p>
        </p:txBody>
      </p:sp>
      <p:sp>
        <p:nvSpPr>
          <p:cNvPr id="4" name="Content Placeholder 3"/>
          <p:cNvSpPr>
            <a:spLocks noGrp="1"/>
          </p:cNvSpPr>
          <p:nvPr>
            <p:ph sz="half" idx="2"/>
          </p:nvPr>
        </p:nvSpPr>
        <p:spPr/>
        <p:txBody>
          <a:bodyPr>
            <a:normAutofit lnSpcReduction="10000"/>
          </a:bodyPr>
          <a:lstStyle/>
          <a:p>
            <a:r>
              <a:rPr lang="en-US" altLang="en-US" sz="2200" dirty="0">
                <a:ea typeface="ＭＳ Ｐゴシック" charset="-128"/>
              </a:rPr>
              <a:t>Use of </a:t>
            </a:r>
            <a:r>
              <a:rPr lang="en-US" altLang="en-US" sz="2200" dirty="0">
                <a:solidFill>
                  <a:srgbClr val="FF0000"/>
                </a:solidFill>
                <a:ea typeface="ＭＳ Ｐゴシック" charset="-128"/>
              </a:rPr>
              <a:t>common </a:t>
            </a:r>
            <a:r>
              <a:rPr lang="en-US" altLang="en-US" sz="2200" dirty="0" err="1">
                <a:solidFill>
                  <a:srgbClr val="FF0000"/>
                </a:solidFill>
                <a:ea typeface="ＭＳ Ｐゴシック" charset="-128"/>
              </a:rPr>
              <a:t>OceanTeacher</a:t>
            </a:r>
            <a:r>
              <a:rPr lang="en-US" altLang="en-US" sz="2200" dirty="0">
                <a:solidFill>
                  <a:srgbClr val="FF0000"/>
                </a:solidFill>
                <a:ea typeface="ＭＳ Ｐゴシック" charset="-128"/>
              </a:rPr>
              <a:t> e-Learning Platform</a:t>
            </a:r>
          </a:p>
          <a:p>
            <a:r>
              <a:rPr lang="en-US" altLang="en-US" sz="2200" dirty="0" smtClean="0">
                <a:solidFill>
                  <a:srgbClr val="FF0000"/>
                </a:solidFill>
                <a:ea typeface="ＭＳ Ｐゴシック" charset="-128"/>
              </a:rPr>
              <a:t>Sharing </a:t>
            </a:r>
            <a:r>
              <a:rPr lang="en-US" altLang="en-US" sz="2200" dirty="0">
                <a:solidFill>
                  <a:srgbClr val="FF0000"/>
                </a:solidFill>
                <a:ea typeface="ＭＳ Ｐゴシック" charset="-128"/>
              </a:rPr>
              <a:t>of courses </a:t>
            </a:r>
            <a:r>
              <a:rPr lang="en-US" altLang="en-US" sz="2200" dirty="0">
                <a:ea typeface="ＭＳ Ｐゴシック" charset="-128"/>
              </a:rPr>
              <a:t>with other RTCs using video conferencing technology</a:t>
            </a:r>
          </a:p>
          <a:p>
            <a:r>
              <a:rPr lang="en-US" altLang="en-US" sz="2200" dirty="0">
                <a:ea typeface="ＭＳ Ｐゴシック" charset="-128"/>
              </a:rPr>
              <a:t>Inviting of specific expert lectures through video conferencing</a:t>
            </a:r>
          </a:p>
          <a:p>
            <a:endParaRPr lang="en-US" dirty="0"/>
          </a:p>
        </p:txBody>
      </p:sp>
      <p:sp>
        <p:nvSpPr>
          <p:cNvPr id="5" name="TextBox 4"/>
          <p:cNvSpPr txBox="1"/>
          <p:nvPr/>
        </p:nvSpPr>
        <p:spPr>
          <a:xfrm>
            <a:off x="8500459" y="6453242"/>
            <a:ext cx="328936" cy="369332"/>
          </a:xfrm>
          <a:prstGeom prst="rect">
            <a:avLst/>
          </a:prstGeom>
          <a:noFill/>
        </p:spPr>
        <p:txBody>
          <a:bodyPr wrap="none" rtlCol="0">
            <a:spAutoFit/>
          </a:bodyPr>
          <a:lstStyle/>
          <a:p>
            <a:fld id="{B53D8019-2372-E741-96E2-CF945F687DA3}" type="slidenum">
              <a:rPr lang="en-US" smtClean="0"/>
              <a:t>27</a:t>
            </a:fld>
            <a:endParaRPr lang="en-US" dirty="0"/>
          </a:p>
        </p:txBody>
      </p:sp>
      <p:sp>
        <p:nvSpPr>
          <p:cNvPr id="6" name="TextBox 5"/>
          <p:cNvSpPr txBox="1"/>
          <p:nvPr/>
        </p:nvSpPr>
        <p:spPr>
          <a:xfrm>
            <a:off x="4617720" y="4953000"/>
            <a:ext cx="3973831" cy="1200329"/>
          </a:xfrm>
          <a:prstGeom prst="rect">
            <a:avLst/>
          </a:prstGeom>
          <a:solidFill>
            <a:schemeClr val="bg1"/>
          </a:solidFill>
        </p:spPr>
        <p:txBody>
          <a:bodyPr wrap="square" rtlCol="0">
            <a:spAutoFit/>
          </a:bodyPr>
          <a:lstStyle/>
          <a:p>
            <a:r>
              <a:rPr lang="en-US" dirty="0" err="1"/>
              <a:t>OceanTeacher’s</a:t>
            </a:r>
            <a:r>
              <a:rPr lang="en-US" dirty="0"/>
              <a:t> contribution to worldwide capacity development worldwide was </a:t>
            </a:r>
            <a:r>
              <a:rPr lang="en-US" dirty="0" err="1"/>
              <a:t>recognised</a:t>
            </a:r>
            <a:r>
              <a:rPr lang="en-US" dirty="0"/>
              <a:t> by the </a:t>
            </a:r>
            <a:r>
              <a:rPr lang="en-US" dirty="0" smtClean="0"/>
              <a:t>UNGA in </a:t>
            </a:r>
            <a:r>
              <a:rPr lang="en-US" dirty="0"/>
              <a:t>2014</a:t>
            </a:r>
          </a:p>
        </p:txBody>
      </p:sp>
    </p:spTree>
    <p:extLst>
      <p:ext uri="{BB962C8B-B14F-4D97-AF65-F5344CB8AC3E}">
        <p14:creationId xmlns:p14="http://schemas.microsoft.com/office/powerpoint/2010/main" val="18304671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0413" y="1777186"/>
            <a:ext cx="4326467" cy="4343400"/>
          </a:xfrm>
        </p:spPr>
        <p:txBody>
          <a:bodyPr>
            <a:noAutofit/>
          </a:bodyPr>
          <a:lstStyle/>
          <a:p>
            <a:r>
              <a:rPr lang="en-US" altLang="en-US" sz="1600" dirty="0" smtClean="0">
                <a:ea typeface="ＭＳ Ｐゴシック" charset="-128"/>
              </a:rPr>
              <a:t>OTGA RTCs:</a:t>
            </a:r>
          </a:p>
          <a:p>
            <a:pPr marL="692150" lvl="1" indent="-342900">
              <a:buFont typeface="+mj-lt"/>
              <a:buAutoNum type="arabicPeriod"/>
            </a:pPr>
            <a:r>
              <a:rPr lang="en-US" altLang="en-US" sz="1600" b="1" dirty="0" smtClean="0">
                <a:ea typeface="ＭＳ Ｐゴシック" charset="-128"/>
              </a:rPr>
              <a:t>Belgium: UNESCO/IOC Project Office for IODE </a:t>
            </a:r>
          </a:p>
          <a:p>
            <a:pPr marL="692150" lvl="1" indent="-342900">
              <a:buFont typeface="+mj-lt"/>
              <a:buAutoNum type="arabicPeriod"/>
            </a:pPr>
            <a:r>
              <a:rPr lang="en-US" altLang="en-US" sz="1600" b="1" dirty="0" smtClean="0">
                <a:ea typeface="ＭＳ Ｐゴシック" charset="-128"/>
              </a:rPr>
              <a:t>Colombia: INVEMAR</a:t>
            </a:r>
          </a:p>
          <a:p>
            <a:pPr marL="692150" lvl="1" indent="-342900">
              <a:buFont typeface="+mj-lt"/>
              <a:buAutoNum type="arabicPeriod"/>
            </a:pPr>
            <a:r>
              <a:rPr lang="en-US" altLang="en-US" sz="1600" b="1" dirty="0" smtClean="0">
                <a:ea typeface="ＭＳ Ｐゴシック" charset="-128"/>
              </a:rPr>
              <a:t>India: INCOIS</a:t>
            </a:r>
          </a:p>
          <a:p>
            <a:pPr marL="692150" lvl="1" indent="-342900">
              <a:buFont typeface="+mj-lt"/>
              <a:buAutoNum type="arabicPeriod"/>
            </a:pPr>
            <a:r>
              <a:rPr lang="en-US" altLang="en-US" sz="1600" b="1" dirty="0" smtClean="0">
                <a:ea typeface="ＭＳ Ｐゴシック" charset="-128"/>
              </a:rPr>
              <a:t>Kenya: KMFRI</a:t>
            </a:r>
          </a:p>
          <a:p>
            <a:pPr marL="692150" lvl="1" indent="-342900">
              <a:buFont typeface="+mj-lt"/>
              <a:buAutoNum type="arabicPeriod"/>
            </a:pPr>
            <a:r>
              <a:rPr lang="en-US" altLang="en-US" sz="1600" b="1" dirty="0" smtClean="0">
                <a:ea typeface="ＭＳ Ｐゴシック" charset="-128"/>
              </a:rPr>
              <a:t>Malaysia: INOS-UMT</a:t>
            </a:r>
          </a:p>
          <a:p>
            <a:pPr marL="692150" lvl="1" indent="-342900">
              <a:buFont typeface="+mj-lt"/>
              <a:buAutoNum type="arabicPeriod"/>
            </a:pPr>
            <a:r>
              <a:rPr lang="en-US" altLang="en-US" sz="1600" b="1" dirty="0">
                <a:ea typeface="ＭＳ Ｐゴシック" charset="-128"/>
              </a:rPr>
              <a:t>Senegal: ISRA-CRODT</a:t>
            </a:r>
          </a:p>
          <a:p>
            <a:pPr marL="692150" lvl="1" indent="-342900">
              <a:buFont typeface="+mj-lt"/>
              <a:buAutoNum type="arabicPeriod"/>
            </a:pPr>
            <a:r>
              <a:rPr lang="en-US" altLang="en-US" sz="1600" b="1" dirty="0">
                <a:ea typeface="ＭＳ Ｐゴシック" charset="-128"/>
              </a:rPr>
              <a:t>Mozambique: </a:t>
            </a:r>
            <a:r>
              <a:rPr lang="en-US" altLang="en-US" sz="1600" b="1" dirty="0" smtClean="0">
                <a:ea typeface="ＭＳ Ｐゴシック" charset="-128"/>
              </a:rPr>
              <a:t>ESCMC-EMU</a:t>
            </a:r>
          </a:p>
          <a:p>
            <a:r>
              <a:rPr lang="en-US" altLang="en-US" sz="1600" dirty="0" smtClean="0">
                <a:ea typeface="ＭＳ Ｐゴシック" charset="-128"/>
              </a:rPr>
              <a:t>OTGA Candidate RTCs:</a:t>
            </a:r>
          </a:p>
          <a:p>
            <a:pPr lvl="1"/>
            <a:r>
              <a:rPr lang="en-US" altLang="en-US" sz="1600" dirty="0" smtClean="0">
                <a:ea typeface="ＭＳ Ｐゴシック" charset="-128"/>
              </a:rPr>
              <a:t>China: NCOSM/NMDIS</a:t>
            </a:r>
          </a:p>
          <a:p>
            <a:pPr lvl="1"/>
            <a:r>
              <a:rPr lang="en-US" altLang="en-US" sz="1600" dirty="0" err="1" smtClean="0">
                <a:ea typeface="ＭＳ Ｐゴシック" charset="-128"/>
              </a:rPr>
              <a:t>S.Africa</a:t>
            </a:r>
            <a:r>
              <a:rPr lang="en-US" altLang="en-US" sz="1600" dirty="0" smtClean="0">
                <a:ea typeface="ＭＳ Ｐゴシック" charset="-128"/>
              </a:rPr>
              <a:t>: NMMU (tbc)</a:t>
            </a:r>
          </a:p>
          <a:p>
            <a:pPr lvl="1"/>
            <a:r>
              <a:rPr lang="en-US" altLang="en-US" sz="1600" dirty="0" smtClean="0">
                <a:ea typeface="ＭＳ Ｐゴシック" charset="-128"/>
              </a:rPr>
              <a:t>Iran: INIOAS</a:t>
            </a:r>
          </a:p>
          <a:p>
            <a:pPr lvl="1"/>
            <a:r>
              <a:rPr lang="en-US" altLang="en-US" sz="1600" dirty="0" smtClean="0">
                <a:ea typeface="ＭＳ Ｐゴシック" charset="-128"/>
              </a:rPr>
              <a:t>USA: NSU</a:t>
            </a:r>
            <a:endParaRPr lang="en-US" altLang="en-US" sz="1600" dirty="0">
              <a:ea typeface="ＭＳ Ｐゴシック" charset="-128"/>
            </a:endParaRPr>
          </a:p>
        </p:txBody>
      </p:sp>
      <p:sp>
        <p:nvSpPr>
          <p:cNvPr id="2" name="Title 1"/>
          <p:cNvSpPr>
            <a:spLocks noGrp="1"/>
          </p:cNvSpPr>
          <p:nvPr>
            <p:ph type="title"/>
          </p:nvPr>
        </p:nvSpPr>
        <p:spPr/>
        <p:txBody>
          <a:bodyPr/>
          <a:lstStyle/>
          <a:p>
            <a:r>
              <a:rPr lang="en-US" sz="4000" dirty="0" smtClean="0"/>
              <a:t>OTGA network of RTCs (2016)</a:t>
            </a:r>
            <a:endParaRPr lang="en-US" sz="4000" dirty="0"/>
          </a:p>
        </p:txBody>
      </p:sp>
      <p:sp>
        <p:nvSpPr>
          <p:cNvPr id="5" name="TextBox 4"/>
          <p:cNvSpPr txBox="1"/>
          <p:nvPr/>
        </p:nvSpPr>
        <p:spPr>
          <a:xfrm>
            <a:off x="8500459" y="6453242"/>
            <a:ext cx="328936" cy="369332"/>
          </a:xfrm>
          <a:prstGeom prst="rect">
            <a:avLst/>
          </a:prstGeom>
          <a:noFill/>
        </p:spPr>
        <p:txBody>
          <a:bodyPr wrap="none" rtlCol="0">
            <a:spAutoFit/>
          </a:bodyPr>
          <a:lstStyle/>
          <a:p>
            <a:fld id="{B53D8019-2372-E741-96E2-CF945F687DA3}" type="slidenum">
              <a:rPr lang="en-US" smtClean="0"/>
              <a:t>28</a:t>
            </a:fld>
            <a:endParaRPr lang="en-US" dirty="0"/>
          </a:p>
        </p:txBody>
      </p:sp>
      <p:pic>
        <p:nvPicPr>
          <p:cNvPr id="11" name="Content Placeholder 5"/>
          <p:cNvPicPr preferRelativeResize="0">
            <a:picLocks/>
          </p:cNvPicPr>
          <p:nvPr/>
        </p:nvPicPr>
        <p:blipFill>
          <a:blip r:embed="rId3" cstate="screen">
            <a:extLst>
              <a:ext uri="{28A0092B-C50C-407E-A947-70E740481C1C}">
                <a14:useLocalDpi xmlns:a14="http://schemas.microsoft.com/office/drawing/2010/main"/>
              </a:ext>
            </a:extLst>
          </a:blip>
          <a:srcRect/>
          <a:stretch>
            <a:fillRect/>
          </a:stretch>
        </p:blipFill>
        <p:spPr>
          <a:xfrm>
            <a:off x="279400" y="1878786"/>
            <a:ext cx="4291013" cy="2512591"/>
          </a:xfrm>
          <a:prstGeom prst="rect">
            <a:avLst/>
          </a:prstGeom>
        </p:spPr>
      </p:pic>
    </p:spTree>
    <p:extLst>
      <p:ext uri="{BB962C8B-B14F-4D97-AF65-F5344CB8AC3E}">
        <p14:creationId xmlns:p14="http://schemas.microsoft.com/office/powerpoint/2010/main" val="19990900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OceanTeacher</a:t>
            </a:r>
            <a:r>
              <a:rPr lang="en-US" sz="3600" dirty="0"/>
              <a:t> e-Learning Platform</a:t>
            </a:r>
          </a:p>
        </p:txBody>
      </p:sp>
      <p:sp>
        <p:nvSpPr>
          <p:cNvPr id="5" name="TextBox 4"/>
          <p:cNvSpPr txBox="1"/>
          <p:nvPr/>
        </p:nvSpPr>
        <p:spPr>
          <a:xfrm>
            <a:off x="8500459" y="6453242"/>
            <a:ext cx="328936" cy="369332"/>
          </a:xfrm>
          <a:prstGeom prst="rect">
            <a:avLst/>
          </a:prstGeom>
          <a:noFill/>
        </p:spPr>
        <p:txBody>
          <a:bodyPr wrap="none" rtlCol="0">
            <a:spAutoFit/>
          </a:bodyPr>
          <a:lstStyle/>
          <a:p>
            <a:fld id="{B53D8019-2372-E741-96E2-CF945F687DA3}" type="slidenum">
              <a:rPr lang="en-US" smtClean="0"/>
              <a:t>29</a:t>
            </a:fld>
            <a:endParaRPr lang="en-US" dirty="0"/>
          </a:p>
        </p:txBody>
      </p:sp>
      <p:pic>
        <p:nvPicPr>
          <p:cNvPr id="6" name="Picture 6" descr="Screen Shot 2015-02-02 at 16.16.26.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 y="4395788"/>
            <a:ext cx="1712913"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7" descr="Screen Shot 2015-02-02 at 16.14.47.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49275" y="1631855"/>
            <a:ext cx="3771900" cy="260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laceholder"/>
          <p:cNvPicPr/>
          <p:nvPr/>
        </p:nvPicPr>
        <p:blipFill>
          <a:blip r:embed="rId5" cstate="screen">
            <a:extLst>
              <a:ext uri="{28A0092B-C50C-407E-A947-70E740481C1C}">
                <a14:useLocalDpi xmlns:a14="http://schemas.microsoft.com/office/drawing/2010/main"/>
              </a:ext>
            </a:extLst>
          </a:blip>
          <a:stretch>
            <a:fillRect/>
          </a:stretch>
        </p:blipFill>
        <p:spPr>
          <a:xfrm>
            <a:off x="5787165" y="4911923"/>
            <a:ext cx="2781338" cy="1688365"/>
          </a:xfrm>
          <a:prstGeom prst="rect">
            <a:avLst/>
          </a:prstGeom>
          <a:ln>
            <a:noFill/>
          </a:ln>
          <a:effectLst>
            <a:softEdge rad="112500"/>
          </a:effectLst>
        </p:spPr>
      </p:pic>
      <p:pic>
        <p:nvPicPr>
          <p:cNvPr id="9" name="Picture 11" descr="Screen Shot 2015-02-02 at 16.17.24.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2976563" y="4391025"/>
            <a:ext cx="1677987" cy="124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4654549" y="1834157"/>
            <a:ext cx="4043401" cy="1938992"/>
          </a:xfrm>
          <a:prstGeom prst="rect">
            <a:avLst/>
          </a:prstGeom>
          <a:solidFill>
            <a:schemeClr val="bg1"/>
          </a:solidFill>
        </p:spPr>
        <p:txBody>
          <a:bodyPr wrap="square" rtlCol="0">
            <a:spAutoFit/>
          </a:bodyPr>
          <a:lstStyle/>
          <a:p>
            <a:pPr marL="285750" indent="-285750">
              <a:buFont typeface="Arial" charset="0"/>
              <a:buChar char="•"/>
            </a:pPr>
            <a:r>
              <a:rPr lang="en-US" sz="2000" dirty="0" smtClean="0"/>
              <a:t>Course Structure/Outline</a:t>
            </a:r>
          </a:p>
          <a:p>
            <a:pPr marL="285750" lvl="0" indent="-285750">
              <a:buFont typeface="Arial" charset="0"/>
              <a:buChar char="•"/>
            </a:pPr>
            <a:r>
              <a:rPr lang="en-US" sz="2000" dirty="0" smtClean="0"/>
              <a:t>Individual Accounts </a:t>
            </a:r>
            <a:r>
              <a:rPr lang="en-US" sz="2000" dirty="0"/>
              <a:t>&amp; roles</a:t>
            </a:r>
          </a:p>
          <a:p>
            <a:pPr marL="285750" lvl="0" indent="-285750">
              <a:buFont typeface="Arial" charset="0"/>
              <a:buChar char="•"/>
            </a:pPr>
            <a:r>
              <a:rPr lang="en-US" sz="2000" dirty="0"/>
              <a:t>Resources</a:t>
            </a:r>
          </a:p>
          <a:p>
            <a:pPr marL="285750" lvl="0" indent="-285750">
              <a:buFont typeface="Arial" charset="0"/>
              <a:buChar char="•"/>
            </a:pPr>
            <a:r>
              <a:rPr lang="en-US" sz="2000" dirty="0"/>
              <a:t>Gradebook</a:t>
            </a:r>
          </a:p>
          <a:p>
            <a:pPr marL="285750" lvl="0" indent="-285750">
              <a:buFont typeface="Arial" charset="0"/>
              <a:buChar char="•"/>
            </a:pPr>
            <a:r>
              <a:rPr lang="en-US" sz="2000" dirty="0"/>
              <a:t>Discussion fora</a:t>
            </a:r>
          </a:p>
          <a:p>
            <a:pPr marL="285750" lvl="0" indent="-285750">
              <a:buFont typeface="Arial" charset="0"/>
              <a:buChar char="•"/>
            </a:pPr>
            <a:r>
              <a:rPr lang="en-US" sz="2000" dirty="0"/>
              <a:t>Assessment </a:t>
            </a:r>
            <a:r>
              <a:rPr lang="en-US" sz="2000" dirty="0" smtClean="0"/>
              <a:t>tools</a:t>
            </a:r>
            <a:endParaRPr lang="en-US" sz="2000" dirty="0"/>
          </a:p>
        </p:txBody>
      </p:sp>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02207" y="5399290"/>
            <a:ext cx="428280" cy="266498"/>
          </a:xfrm>
          <a:prstGeom prst="rect">
            <a:avLst/>
          </a:prstGeom>
        </p:spPr>
      </p:pic>
    </p:spTree>
    <p:extLst>
      <p:ext uri="{BB962C8B-B14F-4D97-AF65-F5344CB8AC3E}">
        <p14:creationId xmlns:p14="http://schemas.microsoft.com/office/powerpoint/2010/main" val="1419325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6600"/>
                </a:solidFill>
              </a:rPr>
              <a:t>IOC today</a:t>
            </a:r>
            <a:endParaRPr lang="en-US" dirty="0">
              <a:solidFill>
                <a:srgbClr val="FF6600"/>
              </a:solidFill>
            </a:endParaRP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7808" y="1444531"/>
            <a:ext cx="3459163" cy="2303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IOC2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47957" y="4062777"/>
            <a:ext cx="4000500" cy="23050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3962743" y="1444531"/>
            <a:ext cx="5041063" cy="3416320"/>
          </a:xfrm>
          <a:prstGeom prst="rect">
            <a:avLst/>
          </a:prstGeom>
          <a:noFill/>
        </p:spPr>
        <p:txBody>
          <a:bodyPr wrap="square" rtlCol="0">
            <a:spAutoFit/>
          </a:bodyPr>
          <a:lstStyle/>
          <a:p>
            <a:pPr marL="285750" indent="-285750">
              <a:buFont typeface="Arial"/>
              <a:buChar char="•"/>
            </a:pPr>
            <a:r>
              <a:rPr lang="en-GB" altLang="fr-FR" dirty="0">
                <a:solidFill>
                  <a:srgbClr val="FF0000"/>
                </a:solidFill>
              </a:rPr>
              <a:t>The only </a:t>
            </a:r>
            <a:r>
              <a:rPr lang="en-GB" altLang="fr-FR" u="sng" dirty="0">
                <a:solidFill>
                  <a:srgbClr val="FF0000"/>
                </a:solidFill>
              </a:rPr>
              <a:t>intergovernmental</a:t>
            </a:r>
            <a:r>
              <a:rPr lang="en-GB" altLang="fr-FR" dirty="0">
                <a:solidFill>
                  <a:srgbClr val="FF0000"/>
                </a:solidFill>
              </a:rPr>
              <a:t> body in the </a:t>
            </a:r>
            <a:r>
              <a:rPr lang="en-GB" altLang="fr-FR" u="sng" dirty="0">
                <a:solidFill>
                  <a:srgbClr val="FF0000"/>
                </a:solidFill>
              </a:rPr>
              <a:t>UN</a:t>
            </a:r>
            <a:r>
              <a:rPr lang="en-GB" altLang="fr-FR" dirty="0">
                <a:solidFill>
                  <a:srgbClr val="FF0000"/>
                </a:solidFill>
              </a:rPr>
              <a:t>  system specializing in </a:t>
            </a:r>
            <a:r>
              <a:rPr lang="en-GB" altLang="fr-FR" b="1" dirty="0">
                <a:solidFill>
                  <a:srgbClr val="FF0000"/>
                </a:solidFill>
              </a:rPr>
              <a:t>ocean science</a:t>
            </a:r>
            <a:r>
              <a:rPr lang="en-GB" altLang="fr-FR" dirty="0">
                <a:solidFill>
                  <a:srgbClr val="FF0000"/>
                </a:solidFill>
              </a:rPr>
              <a:t>, </a:t>
            </a:r>
            <a:r>
              <a:rPr lang="en-GB" altLang="fr-FR" b="1" dirty="0">
                <a:solidFill>
                  <a:srgbClr val="FF0000"/>
                </a:solidFill>
              </a:rPr>
              <a:t>services</a:t>
            </a:r>
            <a:r>
              <a:rPr lang="en-GB" altLang="fr-FR" dirty="0">
                <a:solidFill>
                  <a:srgbClr val="FF0000"/>
                </a:solidFill>
              </a:rPr>
              <a:t>, </a:t>
            </a:r>
            <a:r>
              <a:rPr lang="en-GB" altLang="fr-FR" b="1" dirty="0">
                <a:solidFill>
                  <a:srgbClr val="FF0000"/>
                </a:solidFill>
              </a:rPr>
              <a:t>observations</a:t>
            </a:r>
            <a:r>
              <a:rPr lang="en-GB" altLang="fr-FR" dirty="0">
                <a:solidFill>
                  <a:srgbClr val="FF0000"/>
                </a:solidFill>
              </a:rPr>
              <a:t>, </a:t>
            </a:r>
            <a:r>
              <a:rPr lang="en-GB" altLang="fr-FR" b="1" dirty="0">
                <a:solidFill>
                  <a:srgbClr val="FF0000"/>
                </a:solidFill>
              </a:rPr>
              <a:t>data exchange</a:t>
            </a:r>
            <a:r>
              <a:rPr lang="en-GB" altLang="fr-FR" dirty="0">
                <a:solidFill>
                  <a:srgbClr val="FF0000"/>
                </a:solidFill>
              </a:rPr>
              <a:t> and </a:t>
            </a:r>
            <a:r>
              <a:rPr lang="en-GB" altLang="fr-FR" b="1" dirty="0">
                <a:solidFill>
                  <a:srgbClr val="FF0000"/>
                </a:solidFill>
              </a:rPr>
              <a:t>capacity </a:t>
            </a:r>
            <a:r>
              <a:rPr lang="en-GB" altLang="fr-FR" b="1" dirty="0" smtClean="0">
                <a:solidFill>
                  <a:srgbClr val="FF0000"/>
                </a:solidFill>
              </a:rPr>
              <a:t>development</a:t>
            </a:r>
          </a:p>
          <a:p>
            <a:pPr marL="285750" indent="-285750">
              <a:buFont typeface="Arial"/>
              <a:buChar char="•"/>
            </a:pPr>
            <a:r>
              <a:rPr lang="en-US" dirty="0"/>
              <a:t>148 Member States (2016)</a:t>
            </a:r>
          </a:p>
          <a:p>
            <a:pPr marL="285750" indent="-285750">
              <a:buFont typeface="Arial"/>
              <a:buChar char="•"/>
            </a:pPr>
            <a:r>
              <a:rPr lang="en-US" dirty="0"/>
              <a:t>Chair and 5 Vice-Chairs</a:t>
            </a:r>
          </a:p>
          <a:p>
            <a:pPr marL="285750" indent="-285750">
              <a:buFont typeface="Arial"/>
              <a:buChar char="•"/>
            </a:pPr>
            <a:r>
              <a:rPr lang="en-US" dirty="0"/>
              <a:t>Assembly and Executive </a:t>
            </a:r>
            <a:br>
              <a:rPr lang="en-US" dirty="0"/>
            </a:br>
            <a:r>
              <a:rPr lang="en-US" dirty="0"/>
              <a:t>Council</a:t>
            </a:r>
          </a:p>
          <a:p>
            <a:pPr marL="285750" indent="-285750">
              <a:buFont typeface="Arial"/>
              <a:buChar char="•"/>
            </a:pPr>
            <a:r>
              <a:rPr lang="en-US" dirty="0"/>
              <a:t>Executive Secretary</a:t>
            </a:r>
          </a:p>
          <a:p>
            <a:pPr marL="285750" indent="-285750">
              <a:buFont typeface="Arial"/>
              <a:buChar char="•"/>
            </a:pPr>
            <a:endParaRPr lang="en-GB" altLang="fr-FR" b="1" dirty="0"/>
          </a:p>
          <a:p>
            <a:pPr marL="285750" indent="-285750">
              <a:buFont typeface="Arial"/>
              <a:buChar char="•"/>
            </a:pPr>
            <a:endParaRPr lang="en-US" dirty="0" smtClean="0"/>
          </a:p>
          <a:p>
            <a:endParaRPr lang="en-US" dirty="0"/>
          </a:p>
        </p:txBody>
      </p:sp>
      <p:sp>
        <p:nvSpPr>
          <p:cNvPr id="7" name="Rectangle 6"/>
          <p:cNvSpPr/>
          <p:nvPr/>
        </p:nvSpPr>
        <p:spPr>
          <a:xfrm>
            <a:off x="164399" y="4062777"/>
            <a:ext cx="4683558" cy="2308324"/>
          </a:xfrm>
          <a:prstGeom prst="rect">
            <a:avLst/>
          </a:prstGeom>
        </p:spPr>
        <p:txBody>
          <a:bodyPr wrap="square">
            <a:spAutoFit/>
          </a:bodyPr>
          <a:lstStyle/>
          <a:p>
            <a:pPr marL="285750" indent="-285750">
              <a:buFont typeface="Arial"/>
              <a:buChar char="•"/>
            </a:pPr>
            <a:r>
              <a:rPr lang="en-US" dirty="0" smtClean="0"/>
              <a:t>Headquarters </a:t>
            </a:r>
            <a:r>
              <a:rPr lang="en-US" dirty="0"/>
              <a:t>UNESCO HQ, Paris, France</a:t>
            </a:r>
          </a:p>
          <a:p>
            <a:pPr marL="285750" indent="-285750">
              <a:buFont typeface="Arial"/>
              <a:buChar char="•"/>
            </a:pPr>
            <a:r>
              <a:rPr lang="en-US" dirty="0"/>
              <a:t>Field offices in Nairobi (IOCAFRICA), </a:t>
            </a:r>
            <a:r>
              <a:rPr lang="en-US" dirty="0" smtClean="0"/>
              <a:t>Cartagena </a:t>
            </a:r>
            <a:r>
              <a:rPr lang="en-US" dirty="0"/>
              <a:t>(IOCARIBE), Bangkok (WESTPAC), Oostende (IODE)</a:t>
            </a:r>
            <a:r>
              <a:rPr lang="en-US" dirty="0" smtClean="0"/>
              <a:t>, Copenhagen </a:t>
            </a:r>
            <a:r>
              <a:rPr lang="en-US" dirty="0"/>
              <a:t>(HAB) and Perth (GOOS, IIOE2)  </a:t>
            </a:r>
          </a:p>
          <a:p>
            <a:pPr marL="285750" indent="-285750">
              <a:buFont typeface="Arial"/>
              <a:buChar char="•"/>
            </a:pPr>
            <a:endParaRPr lang="en-US" dirty="0"/>
          </a:p>
        </p:txBody>
      </p:sp>
    </p:spTree>
    <p:extLst>
      <p:ext uri="{BB962C8B-B14F-4D97-AF65-F5344CB8AC3E}">
        <p14:creationId xmlns:p14="http://schemas.microsoft.com/office/powerpoint/2010/main" val="23202876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509" y="1798394"/>
            <a:ext cx="3480723" cy="2684396"/>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953" y="5613188"/>
            <a:ext cx="837167" cy="34481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6" y="5645582"/>
            <a:ext cx="1076324" cy="22143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75" y="799557"/>
            <a:ext cx="3216410" cy="82654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5408" y="1625185"/>
            <a:ext cx="1181100" cy="177165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5346" y="4098936"/>
            <a:ext cx="4562307" cy="2669662"/>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5710" y="1460300"/>
            <a:ext cx="3062873" cy="183939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9926" y="3644282"/>
            <a:ext cx="2095500" cy="1381278"/>
          </a:xfrm>
          <a:prstGeom prst="rect">
            <a:avLst/>
          </a:prstGeom>
        </p:spPr>
      </p:pic>
    </p:spTree>
    <p:extLst>
      <p:ext uri="{BB962C8B-B14F-4D97-AF65-F5344CB8AC3E}">
        <p14:creationId xmlns:p14="http://schemas.microsoft.com/office/powerpoint/2010/main" val="1386180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558" y="2094262"/>
            <a:ext cx="2439305" cy="1881236"/>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953" y="5613188"/>
            <a:ext cx="837167" cy="34481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6" y="5645582"/>
            <a:ext cx="1076324" cy="22143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1054" y="946242"/>
            <a:ext cx="1281066" cy="32920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925" y="3644282"/>
            <a:ext cx="3125425" cy="182886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5710" y="1460300"/>
            <a:ext cx="3062873" cy="183939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9926" y="3644282"/>
            <a:ext cx="2095500" cy="1381278"/>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3971" y="559463"/>
            <a:ext cx="4147458" cy="6221187"/>
          </a:xfrm>
          <a:prstGeom prst="rect">
            <a:avLst/>
          </a:prstGeom>
        </p:spPr>
      </p:pic>
    </p:spTree>
    <p:extLst>
      <p:ext uri="{BB962C8B-B14F-4D97-AF65-F5344CB8AC3E}">
        <p14:creationId xmlns:p14="http://schemas.microsoft.com/office/powerpoint/2010/main" val="9584273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4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4281" y="2374831"/>
            <a:ext cx="2885896" cy="1324199"/>
          </a:xfrm>
          <a:prstGeom prst="rect">
            <a:avLst/>
          </a:prstGeom>
          <a:noFill/>
          <a:ln>
            <a:noFill/>
          </a:ln>
        </p:spPr>
      </p:pic>
      <p:pic>
        <p:nvPicPr>
          <p:cNvPr id="20" name="Picture 2" descr="IOES-site view3"/>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979713" y="4455114"/>
            <a:ext cx="1310356"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21" name="Picture 2" descr="DSC01689"/>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4143555" y="4417386"/>
            <a:ext cx="1022512"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9" descr="Nha moi do"/>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5822750" y="4471392"/>
            <a:ext cx="1578875" cy="685800"/>
          </a:xfrm>
          <a:prstGeom prst="rect">
            <a:avLst/>
          </a:prstGeom>
          <a:noFill/>
          <a:ln>
            <a:noFill/>
          </a:ln>
        </p:spPr>
      </p:pic>
      <p:sp>
        <p:nvSpPr>
          <p:cNvPr id="23" name="Rectangle 22"/>
          <p:cNvSpPr/>
          <p:nvPr/>
        </p:nvSpPr>
        <p:spPr>
          <a:xfrm>
            <a:off x="1561815" y="3070855"/>
            <a:ext cx="1413941" cy="323165"/>
          </a:xfrm>
          <a:prstGeom prst="rect">
            <a:avLst/>
          </a:prstGeom>
        </p:spPr>
        <p:txBody>
          <a:bodyPr wrap="square">
            <a:spAutoFit/>
          </a:bodyPr>
          <a:lstStyle/>
          <a:p>
            <a:pPr defTabSz="311086">
              <a:defRPr sz="1800"/>
            </a:pPr>
            <a:r>
              <a:rPr lang="en-US" sz="750" dirty="0">
                <a:cs typeface="Arial" panose="020B0604020202020204" pitchFamily="34" charset="0"/>
              </a:rPr>
              <a:t>The </a:t>
            </a:r>
            <a:r>
              <a:rPr lang="en-US" sz="750" dirty="0" err="1">
                <a:cs typeface="Arial" panose="020B0604020202020204" pitchFamily="34" charset="0"/>
              </a:rPr>
              <a:t>Pari</a:t>
            </a:r>
            <a:r>
              <a:rPr lang="en-US" sz="750" dirty="0">
                <a:cs typeface="Arial" panose="020B0604020202020204" pitchFamily="34" charset="0"/>
              </a:rPr>
              <a:t> Island, Indonesian Institute of Sciences</a:t>
            </a:r>
            <a:endParaRPr lang="en-US" sz="825" dirty="0">
              <a:cs typeface="Arial" panose="020B0604020202020204" pitchFamily="34" charset="0"/>
            </a:endParaRPr>
          </a:p>
        </p:txBody>
      </p:sp>
      <p:sp>
        <p:nvSpPr>
          <p:cNvPr id="24" name="Rectangle 23"/>
          <p:cNvSpPr/>
          <p:nvPr/>
        </p:nvSpPr>
        <p:spPr>
          <a:xfrm>
            <a:off x="1571410" y="5235153"/>
            <a:ext cx="2331720" cy="461665"/>
          </a:xfrm>
          <a:prstGeom prst="rect">
            <a:avLst/>
          </a:prstGeom>
        </p:spPr>
        <p:txBody>
          <a:bodyPr wrap="square">
            <a:spAutoFit/>
          </a:bodyPr>
          <a:lstStyle/>
          <a:p>
            <a:pPr algn="ctr" defTabSz="311086">
              <a:defRPr sz="1800"/>
            </a:pPr>
            <a:r>
              <a:rPr lang="en-US" sz="1200" dirty="0" err="1">
                <a:cs typeface="Arial" panose="020B0604020202020204" pitchFamily="34" charset="0"/>
              </a:rPr>
              <a:t>Bachok</a:t>
            </a:r>
            <a:r>
              <a:rPr lang="en-US" sz="1200" dirty="0">
                <a:cs typeface="Arial" panose="020B0604020202020204" pitchFamily="34" charset="0"/>
              </a:rPr>
              <a:t> Marine Research Station, IOES, Malaysia</a:t>
            </a:r>
          </a:p>
        </p:txBody>
      </p:sp>
      <p:sp>
        <p:nvSpPr>
          <p:cNvPr id="25" name="Rectangle 24"/>
          <p:cNvSpPr/>
          <p:nvPr/>
        </p:nvSpPr>
        <p:spPr>
          <a:xfrm>
            <a:off x="3761910" y="5235153"/>
            <a:ext cx="1920240" cy="646331"/>
          </a:xfrm>
          <a:prstGeom prst="rect">
            <a:avLst/>
          </a:prstGeom>
        </p:spPr>
        <p:txBody>
          <a:bodyPr wrap="square">
            <a:spAutoFit/>
          </a:bodyPr>
          <a:lstStyle/>
          <a:p>
            <a:pPr algn="ctr"/>
            <a:r>
              <a:rPr lang="en-GB" sz="1200" dirty="0">
                <a:cs typeface="Arial" panose="020B0604020202020204" pitchFamily="34" charset="0"/>
              </a:rPr>
              <a:t>Phuket Marine Biological </a:t>
            </a:r>
            <a:r>
              <a:rPr lang="en-GB" sz="1200" dirty="0" err="1">
                <a:cs typeface="Arial" panose="020B0604020202020204" pitchFamily="34" charset="0"/>
              </a:rPr>
              <a:t>Center</a:t>
            </a:r>
            <a:r>
              <a:rPr lang="en-GB" sz="1200" dirty="0">
                <a:cs typeface="Arial" panose="020B0604020202020204" pitchFamily="34" charset="0"/>
              </a:rPr>
              <a:t>, Thailand</a:t>
            </a:r>
          </a:p>
        </p:txBody>
      </p:sp>
      <p:sp>
        <p:nvSpPr>
          <p:cNvPr id="27" name="Rectangle 26"/>
          <p:cNvSpPr/>
          <p:nvPr/>
        </p:nvSpPr>
        <p:spPr>
          <a:xfrm>
            <a:off x="5760132" y="5235153"/>
            <a:ext cx="1840044" cy="646331"/>
          </a:xfrm>
          <a:prstGeom prst="rect">
            <a:avLst/>
          </a:prstGeom>
        </p:spPr>
        <p:txBody>
          <a:bodyPr wrap="square">
            <a:spAutoFit/>
          </a:bodyPr>
          <a:lstStyle/>
          <a:p>
            <a:pPr algn="ctr"/>
            <a:r>
              <a:rPr lang="en-GB" sz="1200" dirty="0">
                <a:cs typeface="Arial" panose="020B0604020202020204" pitchFamily="34" charset="0"/>
              </a:rPr>
              <a:t>Institute of Oceanography, Vietnam</a:t>
            </a:r>
            <a:endParaRPr lang="en-US" sz="1200" dirty="0">
              <a:cs typeface="Arial" panose="020B0604020202020204" pitchFamily="34" charset="0"/>
            </a:endParaRPr>
          </a:p>
        </p:txBody>
      </p:sp>
      <p:pic>
        <p:nvPicPr>
          <p:cNvPr id="28" name="Picture 2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516164" y="1803782"/>
            <a:ext cx="3123962" cy="1863239"/>
          </a:xfrm>
          <a:prstGeom prst="rect">
            <a:avLst/>
          </a:prstGeom>
        </p:spPr>
      </p:pic>
      <p:sp>
        <p:nvSpPr>
          <p:cNvPr id="29" name="Rectangle 28"/>
          <p:cNvSpPr/>
          <p:nvPr/>
        </p:nvSpPr>
        <p:spPr>
          <a:xfrm>
            <a:off x="1411903" y="3787675"/>
            <a:ext cx="3302378" cy="646331"/>
          </a:xfrm>
          <a:prstGeom prst="rect">
            <a:avLst/>
          </a:prstGeom>
        </p:spPr>
        <p:txBody>
          <a:bodyPr wrap="square">
            <a:spAutoFit/>
          </a:bodyPr>
          <a:lstStyle/>
          <a:p>
            <a:pPr algn="ctr"/>
            <a:r>
              <a:rPr lang="en-US" sz="1200" dirty="0">
                <a:cs typeface="Arial" panose="020B0604020202020204" pitchFamily="34" charset="0"/>
              </a:rPr>
              <a:t>Regional Training and Research Centre on</a:t>
            </a:r>
          </a:p>
          <a:p>
            <a:pPr algn="ctr"/>
            <a:r>
              <a:rPr lang="en-US" sz="1200" dirty="0">
                <a:cs typeface="Arial" panose="020B0604020202020204" pitchFamily="34" charset="0"/>
              </a:rPr>
              <a:t>Ocean Dynamics and Climate </a:t>
            </a:r>
          </a:p>
          <a:p>
            <a:pPr algn="ctr"/>
            <a:r>
              <a:rPr lang="en-US" sz="1200" dirty="0">
                <a:cs typeface="Arial" panose="020B0604020202020204" pitchFamily="34" charset="0"/>
              </a:rPr>
              <a:t>(RTRC-ODC, China)</a:t>
            </a:r>
          </a:p>
        </p:txBody>
      </p:sp>
      <p:sp>
        <p:nvSpPr>
          <p:cNvPr id="31" name="Rectangle 30"/>
          <p:cNvSpPr/>
          <p:nvPr/>
        </p:nvSpPr>
        <p:spPr>
          <a:xfrm>
            <a:off x="4409983" y="3693437"/>
            <a:ext cx="3423286" cy="646331"/>
          </a:xfrm>
          <a:prstGeom prst="rect">
            <a:avLst/>
          </a:prstGeom>
        </p:spPr>
        <p:txBody>
          <a:bodyPr wrap="square">
            <a:spAutoFit/>
          </a:bodyPr>
          <a:lstStyle/>
          <a:p>
            <a:pPr algn="ctr"/>
            <a:r>
              <a:rPr lang="en-US" sz="1200" dirty="0">
                <a:cs typeface="Arial" panose="020B0604020202020204" pitchFamily="34" charset="0"/>
              </a:rPr>
              <a:t>Regional Training and Research Centre on</a:t>
            </a:r>
          </a:p>
          <a:p>
            <a:pPr algn="ctr"/>
            <a:r>
              <a:rPr lang="en-US" sz="1200" dirty="0">
                <a:cs typeface="Arial" panose="020B0604020202020204" pitchFamily="34" charset="0"/>
              </a:rPr>
              <a:t>Marine Biodiversity and Ecosystem Health (RTRC-</a:t>
            </a:r>
            <a:r>
              <a:rPr lang="en-US" sz="1200" dirty="0" err="1">
                <a:cs typeface="Arial" panose="020B0604020202020204" pitchFamily="34" charset="0"/>
              </a:rPr>
              <a:t>MarBEST</a:t>
            </a:r>
            <a:r>
              <a:rPr lang="en-US" sz="1200" dirty="0">
                <a:cs typeface="Arial" panose="020B0604020202020204" pitchFamily="34" charset="0"/>
              </a:rPr>
              <a:t>, Indonesia)</a:t>
            </a:r>
          </a:p>
        </p:txBody>
      </p:sp>
      <p:sp>
        <p:nvSpPr>
          <p:cNvPr id="15" name="Rectangle 14"/>
          <p:cNvSpPr>
            <a:spLocks noGrp="1" noChangeArrowheads="1"/>
          </p:cNvSpPr>
          <p:nvPr/>
        </p:nvSpPr>
        <p:spPr bwMode="auto">
          <a:xfrm>
            <a:off x="326572" y="1113031"/>
            <a:ext cx="8352064" cy="865799"/>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ＭＳ Ｐゴシック" pitchFamily="34" charset="-128"/>
                <a:cs typeface="+mj-cs"/>
              </a:defRPr>
            </a:lvl1pPr>
            <a:lvl2pPr algn="l" rtl="0" eaLnBrk="0" fontAlgn="base" hangingPunct="0">
              <a:spcBef>
                <a:spcPct val="0"/>
              </a:spcBef>
              <a:spcAft>
                <a:spcPct val="0"/>
              </a:spcAft>
              <a:defRPr sz="3600">
                <a:solidFill>
                  <a:schemeClr val="tx2"/>
                </a:solidFill>
                <a:latin typeface="Arial" pitchFamily="-1" charset="0"/>
                <a:ea typeface="ＭＳ Ｐゴシック" pitchFamily="34" charset="-128"/>
                <a:cs typeface="ＭＳ Ｐゴシック" pitchFamily="-1" charset="-128"/>
              </a:defRPr>
            </a:lvl2pPr>
            <a:lvl3pPr algn="l" rtl="0" eaLnBrk="0" fontAlgn="base" hangingPunct="0">
              <a:spcBef>
                <a:spcPct val="0"/>
              </a:spcBef>
              <a:spcAft>
                <a:spcPct val="0"/>
              </a:spcAft>
              <a:defRPr sz="3600">
                <a:solidFill>
                  <a:schemeClr val="tx2"/>
                </a:solidFill>
                <a:latin typeface="Arial" pitchFamily="-1" charset="0"/>
                <a:ea typeface="ＭＳ Ｐゴシック" pitchFamily="34" charset="-128"/>
                <a:cs typeface="ＭＳ Ｐゴシック" pitchFamily="-1" charset="-128"/>
              </a:defRPr>
            </a:lvl3pPr>
            <a:lvl4pPr algn="l" rtl="0" eaLnBrk="0" fontAlgn="base" hangingPunct="0">
              <a:spcBef>
                <a:spcPct val="0"/>
              </a:spcBef>
              <a:spcAft>
                <a:spcPct val="0"/>
              </a:spcAft>
              <a:defRPr sz="3600">
                <a:solidFill>
                  <a:schemeClr val="tx2"/>
                </a:solidFill>
                <a:latin typeface="Arial" pitchFamily="-1" charset="0"/>
                <a:ea typeface="ＭＳ Ｐゴシック" pitchFamily="34" charset="-128"/>
                <a:cs typeface="ＭＳ Ｐゴシック" pitchFamily="-1" charset="-128"/>
              </a:defRPr>
            </a:lvl4pPr>
            <a:lvl5pPr algn="l" rtl="0" eaLnBrk="0" fontAlgn="base" hangingPunct="0">
              <a:spcBef>
                <a:spcPct val="0"/>
              </a:spcBef>
              <a:spcAft>
                <a:spcPct val="0"/>
              </a:spcAft>
              <a:defRPr sz="3600">
                <a:solidFill>
                  <a:schemeClr val="tx2"/>
                </a:solidFill>
                <a:latin typeface="Arial" pitchFamily="-1" charset="0"/>
                <a:ea typeface="ＭＳ Ｐゴシック" pitchFamily="34" charset="-128"/>
                <a:cs typeface="ＭＳ Ｐゴシック" pitchFamily="-1" charset="-128"/>
              </a:defRPr>
            </a:lvl5pPr>
            <a:lvl6pPr marL="457200" algn="l" rtl="0" fontAlgn="base">
              <a:spcBef>
                <a:spcPct val="0"/>
              </a:spcBef>
              <a:spcAft>
                <a:spcPct val="0"/>
              </a:spcAft>
              <a:defRPr sz="3600">
                <a:solidFill>
                  <a:schemeClr val="tx2"/>
                </a:solidFill>
                <a:latin typeface="Arial" pitchFamily="-1" charset="0"/>
                <a:ea typeface="ＭＳ Ｐゴシック" pitchFamily="-1" charset="-128"/>
                <a:cs typeface="ＭＳ Ｐゴシック" pitchFamily="-1" charset="-128"/>
              </a:defRPr>
            </a:lvl6pPr>
            <a:lvl7pPr marL="914400" algn="l" rtl="0" fontAlgn="base">
              <a:spcBef>
                <a:spcPct val="0"/>
              </a:spcBef>
              <a:spcAft>
                <a:spcPct val="0"/>
              </a:spcAft>
              <a:defRPr sz="3600">
                <a:solidFill>
                  <a:schemeClr val="tx2"/>
                </a:solidFill>
                <a:latin typeface="Arial" pitchFamily="-1" charset="0"/>
                <a:ea typeface="ＭＳ Ｐゴシック" pitchFamily="-1" charset="-128"/>
                <a:cs typeface="ＭＳ Ｐゴシック" pitchFamily="-1" charset="-128"/>
              </a:defRPr>
            </a:lvl7pPr>
            <a:lvl8pPr marL="1371600" algn="l" rtl="0" fontAlgn="base">
              <a:spcBef>
                <a:spcPct val="0"/>
              </a:spcBef>
              <a:spcAft>
                <a:spcPct val="0"/>
              </a:spcAft>
              <a:defRPr sz="3600">
                <a:solidFill>
                  <a:schemeClr val="tx2"/>
                </a:solidFill>
                <a:latin typeface="Arial" pitchFamily="-1" charset="0"/>
                <a:ea typeface="ＭＳ Ｐゴシック" pitchFamily="-1" charset="-128"/>
                <a:cs typeface="ＭＳ Ｐゴシック" pitchFamily="-1" charset="-128"/>
              </a:defRPr>
            </a:lvl8pPr>
            <a:lvl9pPr marL="1828800" algn="l" rtl="0" fontAlgn="base">
              <a:spcBef>
                <a:spcPct val="0"/>
              </a:spcBef>
              <a:spcAft>
                <a:spcPct val="0"/>
              </a:spcAft>
              <a:defRPr sz="3600">
                <a:solidFill>
                  <a:schemeClr val="tx2"/>
                </a:solidFill>
                <a:latin typeface="Arial" pitchFamily="-1" charset="0"/>
                <a:ea typeface="ＭＳ Ｐゴシック" pitchFamily="-1" charset="-128"/>
                <a:cs typeface="ＭＳ Ｐゴシック" pitchFamily="-1" charset="-128"/>
              </a:defRPr>
            </a:lvl9pPr>
          </a:lstStyle>
          <a:p>
            <a:r>
              <a:rPr lang="en-US" sz="1500" b="1" dirty="0">
                <a:solidFill>
                  <a:schemeClr val="tx1"/>
                </a:solidFill>
                <a:cs typeface="Arial"/>
              </a:rPr>
              <a:t>IOC Capacity Development in Regions</a:t>
            </a:r>
          </a:p>
          <a:p>
            <a:pPr>
              <a:lnSpc>
                <a:spcPts val="2865"/>
              </a:lnSpc>
            </a:pPr>
            <a:r>
              <a:rPr lang="en-US" sz="2100" b="1" spc="-60" dirty="0">
                <a:solidFill>
                  <a:schemeClr val="tx1"/>
                </a:solidFill>
                <a:cs typeface="Arial"/>
              </a:rPr>
              <a:t>WESTPAC: </a:t>
            </a:r>
            <a:r>
              <a:rPr lang="en-US" sz="2100" spc="-60" dirty="0">
                <a:solidFill>
                  <a:schemeClr val="tx1"/>
                </a:solidFill>
                <a:cs typeface="Arial"/>
              </a:rPr>
              <a:t>Regional Training and Research Centers (RTRCs)-</a:t>
            </a:r>
            <a:r>
              <a:rPr lang="en-US" sz="1800" spc="-60" dirty="0">
                <a:solidFill>
                  <a:schemeClr val="tx1"/>
                </a:solidFill>
                <a:cs typeface="Arial"/>
              </a:rPr>
              <a:t>Training through Research</a:t>
            </a:r>
          </a:p>
        </p:txBody>
      </p:sp>
    </p:spTree>
    <p:extLst>
      <p:ext uri="{BB962C8B-B14F-4D97-AF65-F5344CB8AC3E}">
        <p14:creationId xmlns:p14="http://schemas.microsoft.com/office/powerpoint/2010/main" val="1964468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43000" y="2743200"/>
            <a:ext cx="6858000" cy="3257550"/>
          </a:xfrm>
          <a:prstGeom prst="rect">
            <a:avLst/>
          </a:prstGeom>
        </p:spPr>
      </p:pic>
      <p:sp>
        <p:nvSpPr>
          <p:cNvPr id="11" name="Rectangle 10"/>
          <p:cNvSpPr/>
          <p:nvPr/>
        </p:nvSpPr>
        <p:spPr>
          <a:xfrm>
            <a:off x="6651400" y="3617472"/>
            <a:ext cx="1438214" cy="219291"/>
          </a:xfrm>
          <a:prstGeom prst="rect">
            <a:avLst/>
          </a:prstGeom>
        </p:spPr>
        <p:txBody>
          <a:bodyPr wrap="none">
            <a:spAutoFit/>
          </a:bodyPr>
          <a:lstStyle/>
          <a:p>
            <a:r>
              <a:rPr lang="en-US" sz="825" dirty="0">
                <a:solidFill>
                  <a:srgbClr val="1A7BBF"/>
                </a:solidFill>
                <a:cs typeface="Arial" pitchFamily="34" charset="0"/>
              </a:rPr>
              <a:t>MOMSEI Summer School</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44134" y="2228850"/>
            <a:ext cx="1214752" cy="912114"/>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86550" y="2575251"/>
            <a:ext cx="1216152" cy="912114"/>
          </a:xfrm>
          <a:prstGeom prst="rect">
            <a:avLst/>
          </a:prstGeom>
        </p:spPr>
      </p:pic>
      <p:pic>
        <p:nvPicPr>
          <p:cNvPr id="12" name="Picture 3" descr="_DSC0105ss"/>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200150" y="2559589"/>
            <a:ext cx="1371600" cy="910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13"/>
          <p:cNvSpPr/>
          <p:nvPr/>
        </p:nvSpPr>
        <p:spPr>
          <a:xfrm>
            <a:off x="1286483" y="3675837"/>
            <a:ext cx="1237839" cy="219291"/>
          </a:xfrm>
          <a:prstGeom prst="rect">
            <a:avLst/>
          </a:prstGeom>
        </p:spPr>
        <p:txBody>
          <a:bodyPr wrap="none">
            <a:spAutoFit/>
          </a:bodyPr>
          <a:lstStyle/>
          <a:p>
            <a:r>
              <a:rPr lang="en-US" sz="825" dirty="0">
                <a:solidFill>
                  <a:srgbClr val="FF0000"/>
                </a:solidFill>
                <a:cs typeface="Arial" pitchFamily="34" charset="0"/>
              </a:rPr>
              <a:t>Species identification</a:t>
            </a:r>
            <a:endParaRPr lang="en-US" sz="825" dirty="0">
              <a:solidFill>
                <a:srgbClr val="FF0000"/>
              </a:solidFill>
            </a:endParaRPr>
          </a:p>
        </p:txBody>
      </p:sp>
      <p:sp>
        <p:nvSpPr>
          <p:cNvPr id="16" name="Rectangle 15"/>
          <p:cNvSpPr/>
          <p:nvPr/>
        </p:nvSpPr>
        <p:spPr>
          <a:xfrm>
            <a:off x="2571750" y="3143251"/>
            <a:ext cx="1274708" cy="219291"/>
          </a:xfrm>
          <a:prstGeom prst="rect">
            <a:avLst/>
          </a:prstGeom>
        </p:spPr>
        <p:txBody>
          <a:bodyPr wrap="none">
            <a:spAutoFit/>
          </a:bodyPr>
          <a:lstStyle/>
          <a:p>
            <a:r>
              <a:rPr lang="en-US" sz="825" dirty="0">
                <a:solidFill>
                  <a:srgbClr val="1A7BBF"/>
                </a:solidFill>
                <a:cs typeface="Arial" pitchFamily="34" charset="0"/>
              </a:rPr>
              <a:t>Marine toxins analysis</a:t>
            </a:r>
          </a:p>
        </p:txBody>
      </p:sp>
      <p:pic>
        <p:nvPicPr>
          <p:cNvPr id="17"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628900" y="2171700"/>
            <a:ext cx="1213916" cy="912114"/>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Rectangle 22"/>
          <p:cNvSpPr/>
          <p:nvPr/>
        </p:nvSpPr>
        <p:spPr>
          <a:xfrm>
            <a:off x="4000500" y="3086101"/>
            <a:ext cx="1327608" cy="219291"/>
          </a:xfrm>
          <a:prstGeom prst="rect">
            <a:avLst/>
          </a:prstGeom>
        </p:spPr>
        <p:txBody>
          <a:bodyPr wrap="none">
            <a:spAutoFit/>
          </a:bodyPr>
          <a:lstStyle/>
          <a:p>
            <a:r>
              <a:rPr lang="en-US" sz="825" dirty="0">
                <a:solidFill>
                  <a:srgbClr val="FF0000"/>
                </a:solidFill>
                <a:cs typeface="Arial" pitchFamily="34" charset="0"/>
              </a:rPr>
              <a:t>Coral reef conservation</a:t>
            </a:r>
          </a:p>
        </p:txBody>
      </p:sp>
      <p:pic>
        <p:nvPicPr>
          <p:cNvPr id="25" name="Picture 2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886200" y="2000250"/>
            <a:ext cx="1371600" cy="1017872"/>
          </a:xfrm>
          <a:prstGeom prst="rect">
            <a:avLst/>
          </a:prstGeom>
        </p:spPr>
      </p:pic>
      <p:sp>
        <p:nvSpPr>
          <p:cNvPr id="26" name="Rectangle 25"/>
          <p:cNvSpPr/>
          <p:nvPr/>
        </p:nvSpPr>
        <p:spPr>
          <a:xfrm>
            <a:off x="5437266" y="3200401"/>
            <a:ext cx="1015021" cy="219291"/>
          </a:xfrm>
          <a:prstGeom prst="rect">
            <a:avLst/>
          </a:prstGeom>
        </p:spPr>
        <p:txBody>
          <a:bodyPr wrap="none">
            <a:spAutoFit/>
          </a:bodyPr>
          <a:lstStyle/>
          <a:p>
            <a:r>
              <a:rPr lang="en-US" sz="825" dirty="0">
                <a:solidFill>
                  <a:srgbClr val="071871"/>
                </a:solidFill>
                <a:cs typeface="Arial" pitchFamily="34" charset="0"/>
              </a:rPr>
              <a:t>Habitat mapping</a:t>
            </a:r>
          </a:p>
        </p:txBody>
      </p:sp>
      <p:sp>
        <p:nvSpPr>
          <p:cNvPr id="18" name="Rectangle 17"/>
          <p:cNvSpPr>
            <a:spLocks noGrp="1" noChangeArrowheads="1"/>
          </p:cNvSpPr>
          <p:nvPr/>
        </p:nvSpPr>
        <p:spPr bwMode="auto">
          <a:xfrm>
            <a:off x="253093" y="1113031"/>
            <a:ext cx="8441872" cy="865799"/>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ＭＳ Ｐゴシック" pitchFamily="34" charset="-128"/>
                <a:cs typeface="+mj-cs"/>
              </a:defRPr>
            </a:lvl1pPr>
            <a:lvl2pPr algn="l" rtl="0" eaLnBrk="0" fontAlgn="base" hangingPunct="0">
              <a:spcBef>
                <a:spcPct val="0"/>
              </a:spcBef>
              <a:spcAft>
                <a:spcPct val="0"/>
              </a:spcAft>
              <a:defRPr sz="3600">
                <a:solidFill>
                  <a:schemeClr val="tx2"/>
                </a:solidFill>
                <a:latin typeface="Arial" pitchFamily="-1" charset="0"/>
                <a:ea typeface="ＭＳ Ｐゴシック" pitchFamily="34" charset="-128"/>
                <a:cs typeface="ＭＳ Ｐゴシック" pitchFamily="-1" charset="-128"/>
              </a:defRPr>
            </a:lvl2pPr>
            <a:lvl3pPr algn="l" rtl="0" eaLnBrk="0" fontAlgn="base" hangingPunct="0">
              <a:spcBef>
                <a:spcPct val="0"/>
              </a:spcBef>
              <a:spcAft>
                <a:spcPct val="0"/>
              </a:spcAft>
              <a:defRPr sz="3600">
                <a:solidFill>
                  <a:schemeClr val="tx2"/>
                </a:solidFill>
                <a:latin typeface="Arial" pitchFamily="-1" charset="0"/>
                <a:ea typeface="ＭＳ Ｐゴシック" pitchFamily="34" charset="-128"/>
                <a:cs typeface="ＭＳ Ｐゴシック" pitchFamily="-1" charset="-128"/>
              </a:defRPr>
            </a:lvl3pPr>
            <a:lvl4pPr algn="l" rtl="0" eaLnBrk="0" fontAlgn="base" hangingPunct="0">
              <a:spcBef>
                <a:spcPct val="0"/>
              </a:spcBef>
              <a:spcAft>
                <a:spcPct val="0"/>
              </a:spcAft>
              <a:defRPr sz="3600">
                <a:solidFill>
                  <a:schemeClr val="tx2"/>
                </a:solidFill>
                <a:latin typeface="Arial" pitchFamily="-1" charset="0"/>
                <a:ea typeface="ＭＳ Ｐゴシック" pitchFamily="34" charset="-128"/>
                <a:cs typeface="ＭＳ Ｐゴシック" pitchFamily="-1" charset="-128"/>
              </a:defRPr>
            </a:lvl4pPr>
            <a:lvl5pPr algn="l" rtl="0" eaLnBrk="0" fontAlgn="base" hangingPunct="0">
              <a:spcBef>
                <a:spcPct val="0"/>
              </a:spcBef>
              <a:spcAft>
                <a:spcPct val="0"/>
              </a:spcAft>
              <a:defRPr sz="3600">
                <a:solidFill>
                  <a:schemeClr val="tx2"/>
                </a:solidFill>
                <a:latin typeface="Arial" pitchFamily="-1" charset="0"/>
                <a:ea typeface="ＭＳ Ｐゴシック" pitchFamily="34" charset="-128"/>
                <a:cs typeface="ＭＳ Ｐゴシック" pitchFamily="-1" charset="-128"/>
              </a:defRPr>
            </a:lvl5pPr>
            <a:lvl6pPr marL="457200" algn="l" rtl="0" fontAlgn="base">
              <a:spcBef>
                <a:spcPct val="0"/>
              </a:spcBef>
              <a:spcAft>
                <a:spcPct val="0"/>
              </a:spcAft>
              <a:defRPr sz="3600">
                <a:solidFill>
                  <a:schemeClr val="tx2"/>
                </a:solidFill>
                <a:latin typeface="Arial" pitchFamily="-1" charset="0"/>
                <a:ea typeface="ＭＳ Ｐゴシック" pitchFamily="-1" charset="-128"/>
                <a:cs typeface="ＭＳ Ｐゴシック" pitchFamily="-1" charset="-128"/>
              </a:defRPr>
            </a:lvl6pPr>
            <a:lvl7pPr marL="914400" algn="l" rtl="0" fontAlgn="base">
              <a:spcBef>
                <a:spcPct val="0"/>
              </a:spcBef>
              <a:spcAft>
                <a:spcPct val="0"/>
              </a:spcAft>
              <a:defRPr sz="3600">
                <a:solidFill>
                  <a:schemeClr val="tx2"/>
                </a:solidFill>
                <a:latin typeface="Arial" pitchFamily="-1" charset="0"/>
                <a:ea typeface="ＭＳ Ｐゴシック" pitchFamily="-1" charset="-128"/>
                <a:cs typeface="ＭＳ Ｐゴシック" pitchFamily="-1" charset="-128"/>
              </a:defRPr>
            </a:lvl7pPr>
            <a:lvl8pPr marL="1371600" algn="l" rtl="0" fontAlgn="base">
              <a:spcBef>
                <a:spcPct val="0"/>
              </a:spcBef>
              <a:spcAft>
                <a:spcPct val="0"/>
              </a:spcAft>
              <a:defRPr sz="3600">
                <a:solidFill>
                  <a:schemeClr val="tx2"/>
                </a:solidFill>
                <a:latin typeface="Arial" pitchFamily="-1" charset="0"/>
                <a:ea typeface="ＭＳ Ｐゴシック" pitchFamily="-1" charset="-128"/>
                <a:cs typeface="ＭＳ Ｐゴシック" pitchFamily="-1" charset="-128"/>
              </a:defRPr>
            </a:lvl8pPr>
            <a:lvl9pPr marL="1828800" algn="l" rtl="0" fontAlgn="base">
              <a:spcBef>
                <a:spcPct val="0"/>
              </a:spcBef>
              <a:spcAft>
                <a:spcPct val="0"/>
              </a:spcAft>
              <a:defRPr sz="3600">
                <a:solidFill>
                  <a:schemeClr val="tx2"/>
                </a:solidFill>
                <a:latin typeface="Arial" pitchFamily="-1" charset="0"/>
                <a:ea typeface="ＭＳ Ｐゴシック" pitchFamily="-1" charset="-128"/>
                <a:cs typeface="ＭＳ Ｐゴシック" pitchFamily="-1" charset="-128"/>
              </a:defRPr>
            </a:lvl9pPr>
          </a:lstStyle>
          <a:p>
            <a:r>
              <a:rPr lang="en-US" sz="1500" b="1" dirty="0">
                <a:solidFill>
                  <a:schemeClr val="tx1"/>
                </a:solidFill>
                <a:latin typeface="Arial"/>
                <a:cs typeface="Arial"/>
              </a:rPr>
              <a:t>IOC Capacity Development in Regions</a:t>
            </a:r>
          </a:p>
          <a:p>
            <a:pPr>
              <a:lnSpc>
                <a:spcPts val="2865"/>
              </a:lnSpc>
            </a:pPr>
            <a:r>
              <a:rPr lang="en-US" sz="2100" b="1" spc="-60" dirty="0">
                <a:solidFill>
                  <a:schemeClr val="tx1"/>
                </a:solidFill>
                <a:latin typeface="Arial"/>
                <a:cs typeface="Arial"/>
              </a:rPr>
              <a:t>WESTPAC: </a:t>
            </a:r>
            <a:r>
              <a:rPr lang="en-US" sz="2100" spc="-60" dirty="0">
                <a:solidFill>
                  <a:schemeClr val="tx1"/>
                </a:solidFill>
                <a:latin typeface="Arial"/>
                <a:cs typeface="Arial"/>
              </a:rPr>
              <a:t>Topic-specific trainings/summer school/training on board</a:t>
            </a:r>
          </a:p>
        </p:txBody>
      </p:sp>
    </p:spTree>
    <p:extLst>
      <p:ext uri="{BB962C8B-B14F-4D97-AF65-F5344CB8AC3E}">
        <p14:creationId xmlns:p14="http://schemas.microsoft.com/office/powerpoint/2010/main" val="36095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and SIDS</a:t>
            </a:r>
            <a:endParaRPr lang="en-US" dirty="0"/>
          </a:p>
        </p:txBody>
      </p:sp>
      <p:sp>
        <p:nvSpPr>
          <p:cNvPr id="3" name="Content Placeholder 2"/>
          <p:cNvSpPr>
            <a:spLocks noGrp="1"/>
          </p:cNvSpPr>
          <p:nvPr>
            <p:ph idx="1"/>
          </p:nvPr>
        </p:nvSpPr>
        <p:spPr/>
        <p:txBody>
          <a:bodyPr/>
          <a:lstStyle/>
          <a:p>
            <a:r>
              <a:rPr lang="en-US" b="1" dirty="0" smtClean="0"/>
              <a:t>CHALLENGES</a:t>
            </a:r>
          </a:p>
          <a:p>
            <a:pPr lvl="1"/>
            <a:r>
              <a:rPr lang="en-US" dirty="0" smtClean="0"/>
              <a:t>Small population</a:t>
            </a:r>
          </a:p>
          <a:p>
            <a:pPr lvl="1"/>
            <a:r>
              <a:rPr lang="en-US" dirty="0" smtClean="0"/>
              <a:t>Limited resources: human, infrastructure, </a:t>
            </a:r>
            <a:r>
              <a:rPr lang="mr-IN" dirty="0" smtClean="0"/>
              <a:t>…</a:t>
            </a:r>
            <a:endParaRPr lang="en-US" dirty="0" smtClean="0"/>
          </a:p>
          <a:p>
            <a:pPr lvl="1"/>
            <a:r>
              <a:rPr lang="en-US" dirty="0" smtClean="0"/>
              <a:t>Competition for expertise</a:t>
            </a:r>
          </a:p>
          <a:p>
            <a:pPr lvl="1"/>
            <a:endParaRPr lang="en-US" dirty="0"/>
          </a:p>
          <a:p>
            <a:r>
              <a:rPr lang="en-US" b="1" dirty="0" smtClean="0"/>
              <a:t>TAILORED APPROACH</a:t>
            </a:r>
          </a:p>
          <a:p>
            <a:pPr lvl="1"/>
            <a:r>
              <a:rPr lang="en-US" dirty="0" smtClean="0"/>
              <a:t>Example: CMA2: lessons learned</a:t>
            </a:r>
          </a:p>
          <a:p>
            <a:pPr lvl="1"/>
            <a:r>
              <a:rPr lang="en-US" dirty="0" smtClean="0"/>
              <a:t>Create regional partnerships based on resource sharing</a:t>
            </a:r>
          </a:p>
          <a:p>
            <a:pPr lvl="1"/>
            <a:endParaRPr lang="en-US" dirty="0"/>
          </a:p>
        </p:txBody>
      </p:sp>
    </p:spTree>
    <p:extLst>
      <p:ext uri="{BB962C8B-B14F-4D97-AF65-F5344CB8AC3E}">
        <p14:creationId xmlns:p14="http://schemas.microsoft.com/office/powerpoint/2010/main" val="1351582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Caribbean Marine Atlas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9999" y="1615440"/>
            <a:ext cx="7391911" cy="4815840"/>
          </a:xfrm>
        </p:spPr>
      </p:pic>
      <p:sp>
        <p:nvSpPr>
          <p:cNvPr id="5" name="TextBox 4"/>
          <p:cNvSpPr txBox="1"/>
          <p:nvPr/>
        </p:nvSpPr>
        <p:spPr>
          <a:xfrm>
            <a:off x="6217920" y="1484203"/>
            <a:ext cx="2617471" cy="5078313"/>
          </a:xfrm>
          <a:prstGeom prst="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rtlCol="0">
            <a:spAutoFit/>
          </a:bodyPr>
          <a:lstStyle/>
          <a:p>
            <a:r>
              <a:rPr lang="en-US" b="1" dirty="0" smtClean="0"/>
              <a:t>Phase 1:</a:t>
            </a:r>
          </a:p>
          <a:p>
            <a:pPr marL="285750" indent="-285750">
              <a:buFontTx/>
              <a:buChar char="-"/>
            </a:pPr>
            <a:r>
              <a:rPr lang="en-US" dirty="0" smtClean="0"/>
              <a:t>Set up data </a:t>
            </a:r>
            <a:r>
              <a:rPr lang="en-US" dirty="0" err="1" smtClean="0"/>
              <a:t>centre</a:t>
            </a:r>
            <a:r>
              <a:rPr lang="en-US" dirty="0" smtClean="0"/>
              <a:t> </a:t>
            </a:r>
          </a:p>
          <a:p>
            <a:pPr marL="285750" indent="-285750">
              <a:buFontTx/>
              <a:buChar char="-"/>
            </a:pPr>
            <a:r>
              <a:rPr lang="en-US" dirty="0" smtClean="0"/>
              <a:t>Develop capacity to build national atlases in each country</a:t>
            </a:r>
          </a:p>
          <a:p>
            <a:endParaRPr lang="en-US" dirty="0" smtClean="0"/>
          </a:p>
          <a:p>
            <a:r>
              <a:rPr lang="en-US" b="1" dirty="0" smtClean="0"/>
              <a:t>Phase 2:</a:t>
            </a:r>
          </a:p>
          <a:p>
            <a:pPr marL="285750" indent="-285750">
              <a:buFontTx/>
              <a:buChar char="-"/>
            </a:pPr>
            <a:r>
              <a:rPr lang="en-US" dirty="0" smtClean="0"/>
              <a:t>Set up 1 shared atlas infrastructure in 1 host country</a:t>
            </a:r>
          </a:p>
          <a:p>
            <a:pPr marL="285750" indent="-285750">
              <a:buFontTx/>
              <a:buChar char="-"/>
            </a:pPr>
            <a:r>
              <a:rPr lang="en-US" dirty="0" smtClean="0"/>
              <a:t>Build national capacity in data collection and layer creation</a:t>
            </a:r>
          </a:p>
          <a:p>
            <a:pPr marL="285750" indent="-285750">
              <a:buFontTx/>
              <a:buChar char="-"/>
            </a:pPr>
            <a:r>
              <a:rPr lang="en-US" dirty="0" smtClean="0"/>
              <a:t>Apply to indicator based CMA</a:t>
            </a:r>
          </a:p>
          <a:p>
            <a:endParaRPr lang="en-US" dirty="0"/>
          </a:p>
        </p:txBody>
      </p:sp>
    </p:spTree>
    <p:extLst>
      <p:ext uri="{BB962C8B-B14F-4D97-AF65-F5344CB8AC3E}">
        <p14:creationId xmlns:p14="http://schemas.microsoft.com/office/powerpoint/2010/main" val="199929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119" y="3063905"/>
            <a:ext cx="8042276" cy="716507"/>
          </a:xfrm>
        </p:spPr>
        <p:txBody>
          <a:bodyPr/>
          <a:lstStyle/>
          <a:p>
            <a:r>
              <a:rPr lang="en-US" dirty="0" smtClean="0"/>
              <a:t>Thank you</a:t>
            </a:r>
            <a:endParaRPr lang="en-US" dirty="0"/>
          </a:p>
        </p:txBody>
      </p:sp>
      <p:sp>
        <p:nvSpPr>
          <p:cNvPr id="5" name="TextBox 4"/>
          <p:cNvSpPr txBox="1"/>
          <p:nvPr/>
        </p:nvSpPr>
        <p:spPr>
          <a:xfrm>
            <a:off x="8500459" y="6453242"/>
            <a:ext cx="328936" cy="369332"/>
          </a:xfrm>
          <a:prstGeom prst="rect">
            <a:avLst/>
          </a:prstGeom>
          <a:noFill/>
        </p:spPr>
        <p:txBody>
          <a:bodyPr wrap="none" rtlCol="0">
            <a:spAutoFit/>
          </a:bodyPr>
          <a:lstStyle/>
          <a:p>
            <a:fld id="{B53D8019-2372-E741-96E2-CF945F687DA3}" type="slidenum">
              <a:rPr lang="en-US" smtClean="0"/>
              <a:t>36</a:t>
            </a:fld>
            <a:endParaRPr lang="en-US" dirty="0"/>
          </a:p>
        </p:txBody>
      </p:sp>
    </p:spTree>
    <p:extLst>
      <p:ext uri="{BB962C8B-B14F-4D97-AF65-F5344CB8AC3E}">
        <p14:creationId xmlns:p14="http://schemas.microsoft.com/office/powerpoint/2010/main" val="91265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sz="half" idx="1"/>
          </p:nvPr>
        </p:nvSpPr>
        <p:spPr>
          <a:xfrm>
            <a:off x="2614796" y="1895698"/>
            <a:ext cx="6779864" cy="3970338"/>
          </a:xfrm>
          <a:extLst>
            <a:ext uri="{909E8E84-426E-40dd-AFC4-6F175D3DCCD1}">
              <a14:hiddenFill xmlns:a14="http://schemas.microsoft.com/office/drawing/2010/main" xmlns="">
                <a:solidFill>
                  <a:schemeClr val="bg2"/>
                </a:solidFill>
              </a14:hiddenFill>
            </a:ext>
          </a:extLst>
        </p:spPr>
        <p:txBody>
          <a:bodyPr>
            <a:noAutofit/>
          </a:bodyPr>
          <a:lstStyle/>
          <a:p>
            <a:pPr eaLnBrk="1" hangingPunct="1">
              <a:buFontTx/>
              <a:buNone/>
            </a:pPr>
            <a:r>
              <a:rPr lang="en-GB" altLang="en-US" sz="2000" b="1" dirty="0">
                <a:solidFill>
                  <a:srgbClr val="002060"/>
                </a:solidFill>
              </a:rPr>
              <a:t>Agenda </a:t>
            </a:r>
            <a:r>
              <a:rPr lang="en-GB" altLang="en-US" sz="2000" b="1" dirty="0" smtClean="0">
                <a:solidFill>
                  <a:srgbClr val="002060"/>
                </a:solidFill>
              </a:rPr>
              <a:t>2030</a:t>
            </a:r>
            <a:br>
              <a:rPr lang="en-GB" altLang="en-US" sz="2000" b="1" dirty="0" smtClean="0">
                <a:solidFill>
                  <a:srgbClr val="002060"/>
                </a:solidFill>
              </a:rPr>
            </a:br>
            <a:endParaRPr lang="en-GB" altLang="en-US" sz="2000" b="1" dirty="0">
              <a:solidFill>
                <a:srgbClr val="002060"/>
              </a:solidFill>
            </a:endParaRPr>
          </a:p>
          <a:p>
            <a:pPr eaLnBrk="1" hangingPunct="1">
              <a:buFontTx/>
              <a:buNone/>
            </a:pPr>
            <a:r>
              <a:rPr lang="en-GB" altLang="en-US" sz="2000" b="1" dirty="0" smtClean="0">
                <a:solidFill>
                  <a:srgbClr val="002060"/>
                </a:solidFill>
              </a:rPr>
              <a:t>Climate</a:t>
            </a:r>
            <a:br>
              <a:rPr lang="en-GB" altLang="en-US" sz="2000" b="1" dirty="0" smtClean="0">
                <a:solidFill>
                  <a:srgbClr val="002060"/>
                </a:solidFill>
              </a:rPr>
            </a:br>
            <a:endParaRPr lang="en-GB" altLang="en-US" sz="2000" b="1" dirty="0">
              <a:solidFill>
                <a:srgbClr val="002060"/>
              </a:solidFill>
            </a:endParaRPr>
          </a:p>
          <a:p>
            <a:pPr eaLnBrk="1" hangingPunct="1">
              <a:buFontTx/>
              <a:buNone/>
            </a:pPr>
            <a:r>
              <a:rPr lang="en-GB" altLang="en-US" sz="2000" b="1" dirty="0" smtClean="0">
                <a:solidFill>
                  <a:srgbClr val="002060"/>
                </a:solidFill>
              </a:rPr>
              <a:t>SIDS</a:t>
            </a:r>
            <a:br>
              <a:rPr lang="en-GB" altLang="en-US" sz="2000" b="1" dirty="0" smtClean="0">
                <a:solidFill>
                  <a:srgbClr val="002060"/>
                </a:solidFill>
              </a:rPr>
            </a:br>
            <a:endParaRPr lang="en-GB" altLang="en-US" sz="2000" b="1" dirty="0">
              <a:solidFill>
                <a:srgbClr val="002060"/>
              </a:solidFill>
            </a:endParaRPr>
          </a:p>
          <a:p>
            <a:pPr eaLnBrk="1" hangingPunct="1">
              <a:buFontTx/>
              <a:buNone/>
            </a:pPr>
            <a:r>
              <a:rPr lang="en-GB" altLang="en-US" sz="2000" b="1" dirty="0" smtClean="0">
                <a:solidFill>
                  <a:srgbClr val="002060"/>
                </a:solidFill>
              </a:rPr>
              <a:t>Disaster </a:t>
            </a:r>
            <a:r>
              <a:rPr lang="en-GB" altLang="en-US" sz="2000" b="1" dirty="0">
                <a:solidFill>
                  <a:srgbClr val="002060"/>
                </a:solidFill>
              </a:rPr>
              <a:t>Risk </a:t>
            </a:r>
            <a:r>
              <a:rPr lang="en-GB" altLang="en-US" sz="2000" b="1" dirty="0" smtClean="0">
                <a:solidFill>
                  <a:srgbClr val="002060"/>
                </a:solidFill>
              </a:rPr>
              <a:t>Reduction</a:t>
            </a:r>
            <a:br>
              <a:rPr lang="en-GB" altLang="en-US" sz="2000" b="1" dirty="0" smtClean="0">
                <a:solidFill>
                  <a:srgbClr val="002060"/>
                </a:solidFill>
              </a:rPr>
            </a:br>
            <a:endParaRPr lang="en-GB" altLang="en-US" sz="2000" b="1" dirty="0">
              <a:solidFill>
                <a:srgbClr val="002060"/>
              </a:solidFill>
            </a:endParaRPr>
          </a:p>
          <a:p>
            <a:pPr eaLnBrk="1" hangingPunct="1">
              <a:buFontTx/>
              <a:buNone/>
            </a:pPr>
            <a:r>
              <a:rPr lang="en-GB" altLang="en-US" sz="2000" b="1" dirty="0" smtClean="0">
                <a:solidFill>
                  <a:srgbClr val="002060"/>
                </a:solidFill>
              </a:rPr>
              <a:t>UN </a:t>
            </a:r>
            <a:r>
              <a:rPr lang="en-GB" altLang="en-US" sz="2000" b="1" dirty="0">
                <a:solidFill>
                  <a:srgbClr val="002060"/>
                </a:solidFill>
              </a:rPr>
              <a:t>General Assembly &amp; </a:t>
            </a:r>
          </a:p>
          <a:p>
            <a:pPr eaLnBrk="1" hangingPunct="1">
              <a:buFontTx/>
              <a:buNone/>
            </a:pPr>
            <a:r>
              <a:rPr lang="en-GB" altLang="en-US" sz="2000" b="1" dirty="0">
                <a:solidFill>
                  <a:srgbClr val="002060"/>
                </a:solidFill>
              </a:rPr>
              <a:t>Law of the Sea</a:t>
            </a:r>
          </a:p>
        </p:txBody>
      </p:sp>
      <p:sp>
        <p:nvSpPr>
          <p:cNvPr id="13" name="Rectangle 2"/>
          <p:cNvSpPr txBox="1">
            <a:spLocks noChangeArrowheads="1"/>
          </p:cNvSpPr>
          <p:nvPr/>
        </p:nvSpPr>
        <p:spPr bwMode="auto">
          <a:xfrm>
            <a:off x="0" y="741386"/>
            <a:ext cx="9144000" cy="1143000"/>
          </a:xfrm>
          <a:prstGeom prst="rect">
            <a:avLst/>
          </a:prstGeom>
          <a:noFill/>
          <a:ln w="9525">
            <a:noFill/>
            <a:miter lim="800000"/>
            <a:headEnd/>
            <a:tailEnd/>
          </a:ln>
        </p:spPr>
        <p:txBody>
          <a:bodyPr lIns="91430" tIns="45716" rIns="91430" bIns="45716" anchor="ctr"/>
          <a:lstStyle>
            <a:lvl1pPr algn="l" rtl="0" eaLnBrk="0" fontAlgn="base" hangingPunct="0">
              <a:spcBef>
                <a:spcPct val="0"/>
              </a:spcBef>
              <a:spcAft>
                <a:spcPct val="0"/>
              </a:spcAft>
              <a:defRPr sz="2400" b="1">
                <a:solidFill>
                  <a:schemeClr val="tx2"/>
                </a:solidFill>
                <a:latin typeface="+mj-lt"/>
                <a:ea typeface="MS PGothic" pitchFamily="34" charset="-128"/>
                <a:cs typeface="MS PGothic"/>
              </a:defRPr>
            </a:lvl1pPr>
            <a:lvl2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2pPr>
            <a:lvl3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3pPr>
            <a:lvl4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4pPr>
            <a:lvl5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5pPr>
            <a:lvl6pPr marL="457200" algn="l" rtl="0" fontAlgn="base">
              <a:spcBef>
                <a:spcPct val="0"/>
              </a:spcBef>
              <a:spcAft>
                <a:spcPct val="0"/>
              </a:spcAft>
              <a:defRPr sz="2000" b="1">
                <a:solidFill>
                  <a:schemeClr val="tx2"/>
                </a:solidFill>
                <a:latin typeface="Arial" charset="0"/>
                <a:ea typeface="ＭＳ Ｐゴシック" charset="-128"/>
                <a:cs typeface="ＭＳ Ｐゴシック" charset="-128"/>
              </a:defRPr>
            </a:lvl6pPr>
            <a:lvl7pPr marL="914400" algn="l" rtl="0" fontAlgn="base">
              <a:spcBef>
                <a:spcPct val="0"/>
              </a:spcBef>
              <a:spcAft>
                <a:spcPct val="0"/>
              </a:spcAft>
              <a:defRPr sz="2000" b="1">
                <a:solidFill>
                  <a:schemeClr val="tx2"/>
                </a:solidFill>
                <a:latin typeface="Arial" charset="0"/>
                <a:ea typeface="ＭＳ Ｐゴシック" charset="-128"/>
                <a:cs typeface="ＭＳ Ｐゴシック" charset="-128"/>
              </a:defRPr>
            </a:lvl7pPr>
            <a:lvl8pPr marL="1371600" algn="l" rtl="0" fontAlgn="base">
              <a:spcBef>
                <a:spcPct val="0"/>
              </a:spcBef>
              <a:spcAft>
                <a:spcPct val="0"/>
              </a:spcAft>
              <a:defRPr sz="2000" b="1">
                <a:solidFill>
                  <a:schemeClr val="tx2"/>
                </a:solidFill>
                <a:latin typeface="Arial" charset="0"/>
                <a:ea typeface="ＭＳ Ｐゴシック" charset="-128"/>
                <a:cs typeface="ＭＳ Ｐゴシック" charset="-128"/>
              </a:defRPr>
            </a:lvl8pPr>
            <a:lvl9pPr marL="1828800" algn="l" rtl="0" fontAlgn="base">
              <a:spcBef>
                <a:spcPct val="0"/>
              </a:spcBef>
              <a:spcAft>
                <a:spcPct val="0"/>
              </a:spcAft>
              <a:defRPr sz="2000" b="1">
                <a:solidFill>
                  <a:schemeClr val="tx2"/>
                </a:solidFill>
                <a:latin typeface="Arial" charset="0"/>
                <a:ea typeface="ＭＳ Ｐゴシック" charset="-128"/>
                <a:cs typeface="ＭＳ Ｐゴシック" charset="-128"/>
              </a:defRPr>
            </a:lvl9pPr>
          </a:lstStyle>
          <a:p>
            <a:pPr algn="ctr" defTabSz="914353">
              <a:defRPr/>
            </a:pPr>
            <a:r>
              <a:rPr lang="en-US" sz="2800" dirty="0">
                <a:solidFill>
                  <a:srgbClr val="FF6600"/>
                </a:solidFill>
                <a:latin typeface="+mn-lt"/>
                <a:ea typeface="MS PGothic"/>
              </a:rPr>
              <a:t>Major Frameworks </a:t>
            </a:r>
            <a:r>
              <a:rPr lang="en-US" sz="2800" dirty="0" smtClean="0">
                <a:solidFill>
                  <a:srgbClr val="FF6600"/>
                </a:solidFill>
                <a:latin typeface="+mn-lt"/>
                <a:ea typeface="MS PGothic"/>
              </a:rPr>
              <a:t/>
            </a:r>
            <a:br>
              <a:rPr lang="en-US" sz="2800" dirty="0" smtClean="0">
                <a:solidFill>
                  <a:srgbClr val="FF6600"/>
                </a:solidFill>
                <a:latin typeface="+mn-lt"/>
                <a:ea typeface="MS PGothic"/>
              </a:rPr>
            </a:br>
            <a:r>
              <a:rPr lang="en-US" sz="2800" dirty="0" smtClean="0">
                <a:solidFill>
                  <a:srgbClr val="FF6600"/>
                </a:solidFill>
                <a:latin typeface="+mn-lt"/>
                <a:ea typeface="MS PGothic"/>
              </a:rPr>
              <a:t>Directly </a:t>
            </a:r>
            <a:r>
              <a:rPr lang="en-US" sz="2800" dirty="0">
                <a:solidFill>
                  <a:srgbClr val="FF6600"/>
                </a:solidFill>
                <a:latin typeface="+mn-lt"/>
                <a:ea typeface="MS PGothic"/>
              </a:rPr>
              <a:t>Benefitting from IOC Input</a:t>
            </a:r>
          </a:p>
        </p:txBody>
      </p:sp>
      <p:sp>
        <p:nvSpPr>
          <p:cNvPr id="49162" name="Slide Number Placeholder 5"/>
          <p:cNvSpPr txBox="1">
            <a:spLocks/>
          </p:cNvSpPr>
          <p:nvPr/>
        </p:nvSpPr>
        <p:spPr bwMode="auto">
          <a:xfrm>
            <a:off x="6553200" y="6248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0" tIns="45716" rIns="91430" bIns="45716"/>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algn="r" defTabSz="914353" eaLnBrk="1" fontAlgn="base" hangingPunct="1">
              <a:spcBef>
                <a:spcPct val="0"/>
              </a:spcBef>
              <a:spcAft>
                <a:spcPct val="0"/>
              </a:spcAft>
              <a:buNone/>
            </a:pPr>
            <a:fld id="{78923447-E036-4995-9F09-CB63693A743F}" type="slidenum">
              <a:rPr lang="en-GB" altLang="fr-FR" sz="1400">
                <a:solidFill>
                  <a:srgbClr val="000000"/>
                </a:solidFill>
                <a:latin typeface="Times New Roman" pitchFamily="18" charset="0"/>
              </a:rPr>
              <a:pPr algn="r" defTabSz="914353" eaLnBrk="1" fontAlgn="base" hangingPunct="1">
                <a:spcBef>
                  <a:spcPct val="0"/>
                </a:spcBef>
                <a:spcAft>
                  <a:spcPct val="0"/>
                </a:spcAft>
                <a:buNone/>
              </a:pPr>
              <a:t>4</a:t>
            </a:fld>
            <a:endParaRPr lang="en-GB" altLang="fr-FR" sz="1400">
              <a:solidFill>
                <a:srgbClr val="000000"/>
              </a:solidFill>
              <a:latin typeface="Times New Roman" pitchFamily="18" charset="0"/>
            </a:endParaRPr>
          </a:p>
        </p:txBody>
      </p:sp>
      <p:pic>
        <p:nvPicPr>
          <p:cNvPr id="11"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30516" y="1966983"/>
            <a:ext cx="2101825" cy="942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436603" y="5629515"/>
            <a:ext cx="764604" cy="871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2"/>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6545" y="3777862"/>
            <a:ext cx="2300957" cy="827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AutoShape 2" descr="http://zeroproject.org/wp-content/uploads/2015/03/Logo_UN-world-conference-on-disaster-risk-reduction.jpg"/>
          <p:cNvSpPr>
            <a:spLocks noChangeAspect="1" noChangeArrowheads="1"/>
          </p:cNvSpPr>
          <p:nvPr/>
        </p:nvSpPr>
        <p:spPr bwMode="auto">
          <a:xfrm>
            <a:off x="9533801" y="4744269"/>
            <a:ext cx="214313" cy="21431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4291" tIns="32146" rIns="64291" bIns="32146" numCol="1" anchor="t" anchorCtr="0" compatLnSpc="1">
            <a:prstTxWarp prst="textNoShape">
              <a:avLst/>
            </a:prstTxWarp>
          </a:bodyPr>
          <a:lstStyle/>
          <a:p>
            <a:endParaRPr lang="fr-FR"/>
          </a:p>
        </p:txBody>
      </p:sp>
      <p:sp>
        <p:nvSpPr>
          <p:cNvPr id="3" name="AutoShape 4" descr="http://zeroproject.org/wp-content/uploads/2015/03/Logo_UN-world-conference-on-disaster-risk-reduction.jpg"/>
          <p:cNvSpPr>
            <a:spLocks noChangeAspect="1" noChangeArrowheads="1"/>
          </p:cNvSpPr>
          <p:nvPr/>
        </p:nvSpPr>
        <p:spPr bwMode="auto">
          <a:xfrm>
            <a:off x="216545" y="5581"/>
            <a:ext cx="214313" cy="21431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4291" tIns="32146" rIns="64291" bIns="32146" numCol="1" anchor="t" anchorCtr="0" compatLnSpc="1">
            <a:prstTxWarp prst="textNoShape">
              <a:avLst/>
            </a:prstTxWarp>
          </a:bodyPr>
          <a:lstStyle/>
          <a:p>
            <a:endParaRPr lang="fr-F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7260" y="4633016"/>
            <a:ext cx="1539527" cy="804859"/>
          </a:xfrm>
          <a:prstGeom prst="rect">
            <a:avLst/>
          </a:prstGeom>
        </p:spPr>
      </p:pic>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7760" y="5629514"/>
            <a:ext cx="807213" cy="822887"/>
          </a:xfrm>
          <a:prstGeom prst="rect">
            <a:avLst/>
          </a:prstGeom>
        </p:spPr>
      </p:pic>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1457" y="2951722"/>
            <a:ext cx="1271135" cy="889795"/>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647856" y="2221886"/>
            <a:ext cx="2455637" cy="2455637"/>
          </a:xfrm>
          <a:prstGeom prst="rect">
            <a:avLst/>
          </a:prstGeom>
        </p:spPr>
      </p:pic>
      <p:sp>
        <p:nvSpPr>
          <p:cNvPr id="23" name="Striped Right Arrow 22"/>
          <p:cNvSpPr/>
          <p:nvPr/>
        </p:nvSpPr>
        <p:spPr bwMode="auto">
          <a:xfrm rot="1532357" flipH="1">
            <a:off x="5774392" y="2072121"/>
            <a:ext cx="961982" cy="401910"/>
          </a:xfrm>
          <a:prstGeom prst="strip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4291" tIns="32146" rIns="64291" bIns="32146" numCol="1" rtlCol="0" anchor="t" anchorCtr="0" compatLnSpc="1">
            <a:prstTxWarp prst="textNoShape">
              <a:avLst/>
            </a:prstTxWarp>
          </a:bodyPr>
          <a:lstStyle/>
          <a:p>
            <a:pPr defTabSz="642915" eaLnBrk="0" fontAlgn="base" hangingPunct="0">
              <a:spcBef>
                <a:spcPct val="0"/>
              </a:spcBef>
              <a:spcAft>
                <a:spcPct val="0"/>
              </a:spcAft>
            </a:pPr>
            <a:endParaRPr lang="fr-FR" sz="1700">
              <a:latin typeface="Arial" charset="0"/>
              <a:ea typeface="ＭＳ Ｐゴシック" pitchFamily="-96" charset="-128"/>
            </a:endParaRPr>
          </a:p>
        </p:txBody>
      </p:sp>
      <p:sp>
        <p:nvSpPr>
          <p:cNvPr id="32" name="Striped Right Arrow 31"/>
          <p:cNvSpPr/>
          <p:nvPr/>
        </p:nvSpPr>
        <p:spPr bwMode="auto">
          <a:xfrm flipH="1">
            <a:off x="5484445" y="3449705"/>
            <a:ext cx="961982" cy="401910"/>
          </a:xfrm>
          <a:prstGeom prst="strip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4291" tIns="32146" rIns="64291" bIns="32146" numCol="1" rtlCol="0" anchor="t" anchorCtr="0" compatLnSpc="1">
            <a:prstTxWarp prst="textNoShape">
              <a:avLst/>
            </a:prstTxWarp>
          </a:bodyPr>
          <a:lstStyle/>
          <a:p>
            <a:pPr defTabSz="642915" eaLnBrk="0" fontAlgn="base" hangingPunct="0">
              <a:spcBef>
                <a:spcPct val="0"/>
              </a:spcBef>
              <a:spcAft>
                <a:spcPct val="0"/>
              </a:spcAft>
            </a:pPr>
            <a:endParaRPr lang="fr-FR" sz="1700">
              <a:latin typeface="Arial" charset="0"/>
              <a:ea typeface="ＭＳ Ｐゴシック" pitchFamily="-96" charset="-128"/>
            </a:endParaRPr>
          </a:p>
        </p:txBody>
      </p:sp>
      <p:sp>
        <p:nvSpPr>
          <p:cNvPr id="33" name="Striped Right Arrow 32"/>
          <p:cNvSpPr/>
          <p:nvPr/>
        </p:nvSpPr>
        <p:spPr bwMode="auto">
          <a:xfrm rot="18818523" flipH="1">
            <a:off x="6166864" y="4839876"/>
            <a:ext cx="961982" cy="401910"/>
          </a:xfrm>
          <a:prstGeom prst="strip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4291" tIns="32146" rIns="64291" bIns="32146" numCol="1" rtlCol="0" anchor="t" anchorCtr="0" compatLnSpc="1">
            <a:prstTxWarp prst="textNoShape">
              <a:avLst/>
            </a:prstTxWarp>
          </a:bodyPr>
          <a:lstStyle/>
          <a:p>
            <a:pPr defTabSz="642915" eaLnBrk="0" fontAlgn="base" hangingPunct="0">
              <a:spcBef>
                <a:spcPct val="0"/>
              </a:spcBef>
              <a:spcAft>
                <a:spcPct val="0"/>
              </a:spcAft>
            </a:pPr>
            <a:endParaRPr lang="fr-FR" sz="1700">
              <a:latin typeface="Arial" charset="0"/>
              <a:ea typeface="ＭＳ Ｐゴシック" pitchFamily="-96" charset="-128"/>
            </a:endParaRPr>
          </a:p>
        </p:txBody>
      </p:sp>
    </p:spTree>
    <p:extLst>
      <p:ext uri="{BB962C8B-B14F-4D97-AF65-F5344CB8AC3E}">
        <p14:creationId xmlns:p14="http://schemas.microsoft.com/office/powerpoint/2010/main" val="3322599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4"/>
          <p:cNvSpPr>
            <a:spLocks noChangeArrowheads="1"/>
          </p:cNvSpPr>
          <p:nvPr/>
        </p:nvSpPr>
        <p:spPr bwMode="auto">
          <a:xfrm>
            <a:off x="1879600" y="2078085"/>
            <a:ext cx="6534776" cy="4470736"/>
          </a:xfrm>
          <a:prstGeom prst="rect">
            <a:avLst/>
          </a:prstGeom>
          <a:noFill/>
          <a:ln w="9525">
            <a:solidFill>
              <a:schemeClr val="bg1"/>
            </a:solidFill>
            <a:miter lim="800000"/>
            <a:headEnd/>
            <a:tailEnd/>
          </a:ln>
          <a:extLst>
            <a:ext uri="{909E8E84-426E-40dd-AFC4-6F175D3DCCD1}">
              <a14:hiddenFill xmlns:a14="http://schemas.microsoft.com/office/drawing/2010/main" xmlns="">
                <a:solidFill>
                  <a:srgbClr val="FFFFFF"/>
                </a:solidFill>
              </a14:hiddenFill>
            </a:ext>
          </a:extLst>
        </p:spPr>
        <p:txBody>
          <a:bodyPr wrap="square" lIns="38379" tIns="19189" rIns="38379" bIns="19189">
            <a:spAutoFit/>
          </a:bodyPr>
          <a:lstStyle>
            <a:lvl1pPr marL="339725" indent="-339725" defTabSz="911225">
              <a:defRPr sz="2400">
                <a:solidFill>
                  <a:schemeClr val="tx1"/>
                </a:solidFill>
                <a:latin typeface="Arial" panose="020B0604020202020204" pitchFamily="34" charset="0"/>
                <a:ea typeface="MS PGothic" panose="020B0600070205080204" pitchFamily="34" charset="-128"/>
              </a:defRPr>
            </a:lvl1pPr>
            <a:lvl2pPr marL="742950" indent="-285750" defTabSz="911225">
              <a:defRPr sz="2400">
                <a:solidFill>
                  <a:schemeClr val="tx1"/>
                </a:solidFill>
                <a:latin typeface="Arial" panose="020B0604020202020204" pitchFamily="34" charset="0"/>
                <a:ea typeface="MS PGothic" panose="020B0600070205080204" pitchFamily="34" charset="-128"/>
              </a:defRPr>
            </a:lvl2pPr>
            <a:lvl3pPr marL="1143000" indent="-228600" defTabSz="911225">
              <a:defRPr sz="2400">
                <a:solidFill>
                  <a:schemeClr val="tx1"/>
                </a:solidFill>
                <a:latin typeface="Arial" panose="020B0604020202020204" pitchFamily="34" charset="0"/>
                <a:ea typeface="MS PGothic" panose="020B0600070205080204" pitchFamily="34" charset="-128"/>
              </a:defRPr>
            </a:lvl3pPr>
            <a:lvl4pPr marL="1600200" indent="-228600" defTabSz="911225">
              <a:defRPr sz="2400">
                <a:solidFill>
                  <a:schemeClr val="tx1"/>
                </a:solidFill>
                <a:latin typeface="Arial" panose="020B0604020202020204" pitchFamily="34" charset="0"/>
                <a:ea typeface="MS PGothic" panose="020B0600070205080204" pitchFamily="34" charset="-128"/>
              </a:defRPr>
            </a:lvl4pPr>
            <a:lvl5pPr marL="2057400" indent="-228600" defTabSz="911225">
              <a:defRPr sz="2400">
                <a:solidFill>
                  <a:schemeClr val="tx1"/>
                </a:solidFill>
                <a:latin typeface="Arial" panose="020B0604020202020204" pitchFamily="34" charset="0"/>
                <a:ea typeface="MS PGothic" panose="020B0600070205080204" pitchFamily="34" charset="-128"/>
              </a:defRPr>
            </a:lvl5pPr>
            <a:lvl6pPr marL="2514600" indent="-228600" defTabSz="9112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112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112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112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Tx/>
              <a:buAutoNum type="arabicPeriod"/>
            </a:pPr>
            <a:r>
              <a:rPr lang="en-US" altLang="fr-FR" sz="1800" b="1" dirty="0">
                <a:solidFill>
                  <a:srgbClr val="262699"/>
                </a:solidFill>
              </a:rPr>
              <a:t>Reduce marine pollution of all kinds </a:t>
            </a:r>
          </a:p>
          <a:p>
            <a:pPr eaLnBrk="1" hangingPunct="1">
              <a:buFontTx/>
              <a:buAutoNum type="arabicPeriod"/>
            </a:pPr>
            <a:r>
              <a:rPr lang="en-US" altLang="fr-FR" sz="1800" b="1" dirty="0">
                <a:solidFill>
                  <a:srgbClr val="000000"/>
                </a:solidFill>
              </a:rPr>
              <a:t>Manage and protect marine and coastal ecosystems</a:t>
            </a:r>
          </a:p>
          <a:p>
            <a:pPr eaLnBrk="1" hangingPunct="1">
              <a:buFontTx/>
              <a:buAutoNum type="arabicPeriod"/>
            </a:pPr>
            <a:r>
              <a:rPr lang="en-US" altLang="fr-FR" sz="1800" b="1" dirty="0">
                <a:solidFill>
                  <a:srgbClr val="FF9900"/>
                </a:solidFill>
              </a:rPr>
              <a:t>Minimize and address impacts of ocean acidification</a:t>
            </a:r>
          </a:p>
          <a:p>
            <a:pPr eaLnBrk="1" hangingPunct="1">
              <a:buFontTx/>
              <a:buAutoNum type="arabicPeriod"/>
            </a:pPr>
            <a:r>
              <a:rPr lang="en-US" altLang="fr-FR" sz="1800" b="1" dirty="0">
                <a:solidFill>
                  <a:srgbClr val="000000"/>
                </a:solidFill>
              </a:rPr>
              <a:t>Eliminate overfishing, science based </a:t>
            </a:r>
            <a:br>
              <a:rPr lang="en-US" altLang="fr-FR" sz="1800" b="1" dirty="0">
                <a:solidFill>
                  <a:srgbClr val="000000"/>
                </a:solidFill>
              </a:rPr>
            </a:br>
            <a:r>
              <a:rPr lang="en-US" altLang="fr-FR" sz="1800" b="1" dirty="0">
                <a:solidFill>
                  <a:srgbClr val="000000"/>
                </a:solidFill>
              </a:rPr>
              <a:t>management to restore fish stocks</a:t>
            </a:r>
          </a:p>
          <a:p>
            <a:pPr eaLnBrk="1" hangingPunct="1">
              <a:buFontTx/>
              <a:buAutoNum type="arabicPeriod"/>
            </a:pPr>
            <a:r>
              <a:rPr lang="en-US" altLang="fr-FR" sz="1800" b="1" dirty="0">
                <a:solidFill>
                  <a:srgbClr val="262699"/>
                </a:solidFill>
              </a:rPr>
              <a:t>Conserve &gt; 10% of coastal and marine area</a:t>
            </a:r>
            <a:r>
              <a:rPr lang="en-US" altLang="fr-FR" sz="1800" b="1" dirty="0">
                <a:solidFill>
                  <a:schemeClr val="accent2"/>
                </a:solidFill>
              </a:rPr>
              <a:t>s</a:t>
            </a:r>
            <a:r>
              <a:rPr lang="en-US" altLang="fr-FR" sz="1800" b="1" dirty="0">
                <a:solidFill>
                  <a:srgbClr val="000000"/>
                </a:solidFill>
              </a:rPr>
              <a:t> </a:t>
            </a:r>
          </a:p>
          <a:p>
            <a:pPr eaLnBrk="1" hangingPunct="1">
              <a:buFontTx/>
              <a:buAutoNum type="arabicPeriod"/>
            </a:pPr>
            <a:r>
              <a:rPr lang="en-US" altLang="fr-FR" sz="1800" b="1" dirty="0">
                <a:solidFill>
                  <a:srgbClr val="000000"/>
                </a:solidFill>
              </a:rPr>
              <a:t>Prohibit some fisheries subsidies</a:t>
            </a:r>
          </a:p>
          <a:p>
            <a:pPr eaLnBrk="1" hangingPunct="1">
              <a:buFontTx/>
              <a:buAutoNum type="arabicPeriod"/>
            </a:pPr>
            <a:r>
              <a:rPr lang="en-US" altLang="fr-FR" sz="1800" b="1" dirty="0">
                <a:solidFill>
                  <a:srgbClr val="262699"/>
                </a:solidFill>
              </a:rPr>
              <a:t>Economic benefits to SIDS &amp; LDCs from sustainable </a:t>
            </a:r>
            <a:br>
              <a:rPr lang="en-US" altLang="fr-FR" sz="1800" b="1" dirty="0">
                <a:solidFill>
                  <a:srgbClr val="262699"/>
                </a:solidFill>
              </a:rPr>
            </a:br>
            <a:r>
              <a:rPr lang="en-US" altLang="fr-FR" sz="1800" b="1" dirty="0">
                <a:solidFill>
                  <a:srgbClr val="262699"/>
                </a:solidFill>
              </a:rPr>
              <a:t>use of marine resources (e.g. fisheries, aquaculture, tourism)</a:t>
            </a:r>
          </a:p>
          <a:p>
            <a:pPr eaLnBrk="1" hangingPunct="1">
              <a:buFontTx/>
              <a:buAutoNum type="alphaLcPeriod"/>
            </a:pPr>
            <a:r>
              <a:rPr lang="en-US" altLang="fr-FR" sz="1800" b="1" dirty="0">
                <a:solidFill>
                  <a:srgbClr val="FF9900"/>
                </a:solidFill>
              </a:rPr>
              <a:t>Build science capacity through </a:t>
            </a:r>
            <a:r>
              <a:rPr lang="en-US" altLang="fr-FR" sz="1800" b="1" i="1" dirty="0">
                <a:solidFill>
                  <a:srgbClr val="FF9900"/>
                </a:solidFill>
              </a:rPr>
              <a:t>IOC Criteria and </a:t>
            </a:r>
            <a:br>
              <a:rPr lang="en-US" altLang="fr-FR" sz="1800" b="1" i="1" dirty="0">
                <a:solidFill>
                  <a:srgbClr val="FF9900"/>
                </a:solidFill>
              </a:rPr>
            </a:br>
            <a:r>
              <a:rPr lang="en-US" altLang="fr-FR" sz="1800" b="1" i="1" dirty="0">
                <a:solidFill>
                  <a:srgbClr val="FF9900"/>
                </a:solidFill>
              </a:rPr>
              <a:t>Guidelines on the Transfer of Marine Technology</a:t>
            </a:r>
            <a:r>
              <a:rPr lang="en-US" altLang="fr-FR" sz="1800" b="1" dirty="0">
                <a:solidFill>
                  <a:srgbClr val="FF9900"/>
                </a:solidFill>
              </a:rPr>
              <a:t> </a:t>
            </a:r>
          </a:p>
          <a:p>
            <a:pPr eaLnBrk="1" hangingPunct="1">
              <a:buFontTx/>
              <a:buAutoNum type="alphaLcPeriod"/>
            </a:pPr>
            <a:r>
              <a:rPr lang="en-US" altLang="fr-FR" sz="1800" b="1" dirty="0">
                <a:solidFill>
                  <a:srgbClr val="262699"/>
                </a:solidFill>
              </a:rPr>
              <a:t>Provide access for small-scale artisanal fishers </a:t>
            </a:r>
            <a:br>
              <a:rPr lang="en-US" altLang="fr-FR" sz="1800" b="1" dirty="0">
                <a:solidFill>
                  <a:srgbClr val="262699"/>
                </a:solidFill>
              </a:rPr>
            </a:br>
            <a:r>
              <a:rPr lang="en-US" altLang="fr-FR" sz="1800" b="1" dirty="0">
                <a:solidFill>
                  <a:srgbClr val="262699"/>
                </a:solidFill>
              </a:rPr>
              <a:t>to marine resources and markets  </a:t>
            </a:r>
          </a:p>
          <a:p>
            <a:pPr eaLnBrk="1" hangingPunct="1">
              <a:buFontTx/>
              <a:buAutoNum type="alphaLcPeriod"/>
            </a:pPr>
            <a:r>
              <a:rPr lang="en-US" altLang="fr-FR" sz="1800" b="1" dirty="0">
                <a:solidFill>
                  <a:srgbClr val="000000"/>
                </a:solidFill>
              </a:rPr>
              <a:t>Use UNCLOS for conservation and sustainable </a:t>
            </a:r>
            <a:br>
              <a:rPr lang="en-US" altLang="fr-FR" sz="1800" b="1" dirty="0">
                <a:solidFill>
                  <a:srgbClr val="000000"/>
                </a:solidFill>
              </a:rPr>
            </a:br>
            <a:r>
              <a:rPr lang="en-US" altLang="fr-FR" sz="1800" b="1" dirty="0">
                <a:solidFill>
                  <a:srgbClr val="000000"/>
                </a:solidFill>
              </a:rPr>
              <a:t>use of ocean and its resources </a:t>
            </a:r>
          </a:p>
        </p:txBody>
      </p:sp>
      <p:sp>
        <p:nvSpPr>
          <p:cNvPr id="15" name="Rectangle 2"/>
          <p:cNvSpPr txBox="1">
            <a:spLocks noChangeArrowheads="1"/>
          </p:cNvSpPr>
          <p:nvPr/>
        </p:nvSpPr>
        <p:spPr bwMode="auto">
          <a:xfrm>
            <a:off x="1600200" y="803275"/>
            <a:ext cx="7543800" cy="803275"/>
          </a:xfrm>
          <a:prstGeom prst="rect">
            <a:avLst/>
          </a:prstGeom>
          <a:solidFill>
            <a:srgbClr val="002060"/>
          </a:solidFill>
          <a:ln>
            <a:noFill/>
          </a:ln>
          <a:extLst/>
        </p:spPr>
        <p:txBody>
          <a:bodyPr lIns="91380" tIns="45690" rIns="91380" bIns="45690" anchor="ctr"/>
          <a:lstStyle>
            <a:lvl1pPr marL="88900" defTabSz="912813">
              <a:tabLst>
                <a:tab pos="7802563" algn="r"/>
              </a:tabLst>
              <a:defRPr sz="2400">
                <a:solidFill>
                  <a:schemeClr val="tx1"/>
                </a:solidFill>
                <a:latin typeface="Arial" panose="020B0604020202020204" pitchFamily="34" charset="0"/>
                <a:ea typeface="MS PGothic" panose="020B0600070205080204" pitchFamily="34" charset="-128"/>
              </a:defRPr>
            </a:lvl1pPr>
            <a:lvl2pPr marL="742950" indent="-285750" defTabSz="912813">
              <a:tabLst>
                <a:tab pos="7802563" algn="r"/>
              </a:tabLst>
              <a:defRPr sz="2400">
                <a:solidFill>
                  <a:schemeClr val="tx1"/>
                </a:solidFill>
                <a:latin typeface="Arial" panose="020B0604020202020204" pitchFamily="34" charset="0"/>
                <a:ea typeface="MS PGothic" panose="020B0600070205080204" pitchFamily="34" charset="-128"/>
              </a:defRPr>
            </a:lvl2pPr>
            <a:lvl3pPr marL="1143000" indent="-228600" defTabSz="912813">
              <a:tabLst>
                <a:tab pos="7802563" algn="r"/>
              </a:tabLst>
              <a:defRPr sz="2400">
                <a:solidFill>
                  <a:schemeClr val="tx1"/>
                </a:solidFill>
                <a:latin typeface="Arial" panose="020B0604020202020204" pitchFamily="34" charset="0"/>
                <a:ea typeface="MS PGothic" panose="020B0600070205080204" pitchFamily="34" charset="-128"/>
              </a:defRPr>
            </a:lvl3pPr>
            <a:lvl4pPr marL="1600200" indent="-228600" defTabSz="912813">
              <a:tabLst>
                <a:tab pos="7802563" algn="r"/>
              </a:tabLst>
              <a:defRPr sz="2400">
                <a:solidFill>
                  <a:schemeClr val="tx1"/>
                </a:solidFill>
                <a:latin typeface="Arial" panose="020B0604020202020204" pitchFamily="34" charset="0"/>
                <a:ea typeface="MS PGothic" panose="020B0600070205080204" pitchFamily="34" charset="-128"/>
              </a:defRPr>
            </a:lvl4pPr>
            <a:lvl5pPr marL="2057400" indent="-228600" defTabSz="912813">
              <a:tabLst>
                <a:tab pos="7802563" algn="r"/>
              </a:tabLst>
              <a:defRPr sz="24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tabLst>
                <a:tab pos="7802563" algn="r"/>
              </a:tabLst>
              <a:defRPr sz="24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tabLst>
                <a:tab pos="7802563" algn="r"/>
              </a:tabLst>
              <a:defRPr sz="24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tabLst>
                <a:tab pos="7802563" algn="r"/>
              </a:tabLst>
              <a:defRPr sz="24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tabLst>
                <a:tab pos="7802563" algn="r"/>
              </a:tabLs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fr-FR" b="1">
                <a:solidFill>
                  <a:srgbClr val="FFFFFF"/>
                </a:solidFill>
                <a:effectLst>
                  <a:outerShdw blurRad="38100" dist="38100" dir="2700000" algn="tl">
                    <a:srgbClr val="000000"/>
                  </a:outerShdw>
                </a:effectLst>
                <a:latin typeface="Trebuchet MS" panose="020B0603020202020204" pitchFamily="34" charset="0"/>
              </a:rPr>
              <a:t>Conserve and Sustainably Use Oceans, Seas and Marine Resources for Sustainable Development</a:t>
            </a:r>
          </a:p>
        </p:txBody>
      </p:sp>
      <p:pic>
        <p:nvPicPr>
          <p:cNvPr id="52227"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173945" y="2496130"/>
            <a:ext cx="479425" cy="47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28" name="Picture 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879600" y="4763"/>
            <a:ext cx="5740400" cy="79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29" name="Picture 13"/>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0" y="4764"/>
            <a:ext cx="1601788" cy="1601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30" name="Rectangle 14"/>
          <p:cNvSpPr>
            <a:spLocks noChangeArrowheads="1"/>
          </p:cNvSpPr>
          <p:nvPr/>
        </p:nvSpPr>
        <p:spPr bwMode="auto">
          <a:xfrm>
            <a:off x="244052" y="1808390"/>
            <a:ext cx="4570413" cy="40941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8379" tIns="19189" rIns="38379" bIns="19189">
            <a:spAutoFit/>
          </a:bodyPr>
          <a:lstStyle>
            <a:lvl1pPr defTabSz="911225">
              <a:defRPr sz="2400">
                <a:solidFill>
                  <a:schemeClr val="tx1"/>
                </a:solidFill>
                <a:latin typeface="Arial" panose="020B0604020202020204" pitchFamily="34" charset="0"/>
                <a:ea typeface="MS PGothic" panose="020B0600070205080204" pitchFamily="34" charset="-128"/>
              </a:defRPr>
            </a:lvl1pPr>
            <a:lvl2pPr marL="742950" indent="-285750" defTabSz="911225">
              <a:defRPr sz="2400">
                <a:solidFill>
                  <a:schemeClr val="tx1"/>
                </a:solidFill>
                <a:latin typeface="Arial" panose="020B0604020202020204" pitchFamily="34" charset="0"/>
                <a:ea typeface="MS PGothic" panose="020B0600070205080204" pitchFamily="34" charset="-128"/>
              </a:defRPr>
            </a:lvl2pPr>
            <a:lvl3pPr marL="1143000" indent="-228600" defTabSz="911225">
              <a:defRPr sz="2400">
                <a:solidFill>
                  <a:schemeClr val="tx1"/>
                </a:solidFill>
                <a:latin typeface="Arial" panose="020B0604020202020204" pitchFamily="34" charset="0"/>
                <a:ea typeface="MS PGothic" panose="020B0600070205080204" pitchFamily="34" charset="-128"/>
              </a:defRPr>
            </a:lvl3pPr>
            <a:lvl4pPr marL="1600200" indent="-228600" defTabSz="911225">
              <a:defRPr sz="2400">
                <a:solidFill>
                  <a:schemeClr val="tx1"/>
                </a:solidFill>
                <a:latin typeface="Arial" panose="020B0604020202020204" pitchFamily="34" charset="0"/>
                <a:ea typeface="MS PGothic" panose="020B0600070205080204" pitchFamily="34" charset="-128"/>
              </a:defRPr>
            </a:lvl4pPr>
            <a:lvl5pPr marL="2057400" indent="-228600" defTabSz="911225">
              <a:defRPr sz="2400">
                <a:solidFill>
                  <a:schemeClr val="tx1"/>
                </a:solidFill>
                <a:latin typeface="Arial" panose="020B0604020202020204" pitchFamily="34" charset="0"/>
                <a:ea typeface="MS PGothic" panose="020B0600070205080204" pitchFamily="34" charset="-128"/>
              </a:defRPr>
            </a:lvl5pPr>
            <a:lvl6pPr marL="2514600" indent="-228600" defTabSz="9112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112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112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112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eaLnBrk="1" hangingPunct="1">
              <a:lnSpc>
                <a:spcPct val="150000"/>
              </a:lnSpc>
            </a:pPr>
            <a:r>
              <a:rPr lang="en-US" altLang="fr-FR" sz="1700" dirty="0">
                <a:solidFill>
                  <a:srgbClr val="000000"/>
                </a:solidFill>
              </a:rPr>
              <a:t>Observations</a:t>
            </a:r>
          </a:p>
          <a:p>
            <a:pPr algn="l" eaLnBrk="1" hangingPunct="1">
              <a:lnSpc>
                <a:spcPct val="150000"/>
              </a:lnSpc>
            </a:pPr>
            <a:r>
              <a:rPr lang="en-US" altLang="fr-FR" sz="1700" dirty="0">
                <a:solidFill>
                  <a:srgbClr val="000000"/>
                </a:solidFill>
              </a:rPr>
              <a:t>Research</a:t>
            </a:r>
          </a:p>
          <a:p>
            <a:pPr algn="l" eaLnBrk="1" hangingPunct="1">
              <a:lnSpc>
                <a:spcPct val="150000"/>
              </a:lnSpc>
            </a:pPr>
            <a:r>
              <a:rPr lang="en-US" altLang="fr-FR" sz="1700" dirty="0">
                <a:solidFill>
                  <a:srgbClr val="000000"/>
                </a:solidFill>
              </a:rPr>
              <a:t>Policy</a:t>
            </a:r>
          </a:p>
          <a:p>
            <a:pPr algn="l" eaLnBrk="1" hangingPunct="1">
              <a:lnSpc>
                <a:spcPct val="150000"/>
              </a:lnSpc>
            </a:pPr>
            <a:r>
              <a:rPr lang="en-US" altLang="fr-FR" sz="1700" dirty="0">
                <a:solidFill>
                  <a:srgbClr val="000000"/>
                </a:solidFill>
              </a:rPr>
              <a:t>Legal basis</a:t>
            </a:r>
          </a:p>
          <a:p>
            <a:pPr algn="l" eaLnBrk="1" hangingPunct="1">
              <a:lnSpc>
                <a:spcPct val="150000"/>
              </a:lnSpc>
            </a:pPr>
            <a:r>
              <a:rPr lang="en-US" altLang="fr-FR" sz="1700" dirty="0">
                <a:solidFill>
                  <a:srgbClr val="000000"/>
                </a:solidFill>
              </a:rPr>
              <a:t>Industry</a:t>
            </a:r>
          </a:p>
          <a:p>
            <a:pPr algn="l" eaLnBrk="1" hangingPunct="1">
              <a:lnSpc>
                <a:spcPct val="150000"/>
              </a:lnSpc>
            </a:pPr>
            <a:r>
              <a:rPr lang="en-US" altLang="fr-FR" sz="1700" dirty="0">
                <a:solidFill>
                  <a:srgbClr val="000000"/>
                </a:solidFill>
              </a:rPr>
              <a:t>Education</a:t>
            </a:r>
          </a:p>
          <a:p>
            <a:pPr algn="l" eaLnBrk="1" hangingPunct="1">
              <a:lnSpc>
                <a:spcPct val="150000"/>
              </a:lnSpc>
            </a:pPr>
            <a:r>
              <a:rPr lang="en-US" altLang="fr-FR" sz="1700" dirty="0">
                <a:solidFill>
                  <a:srgbClr val="000000"/>
                </a:solidFill>
              </a:rPr>
              <a:t>Investment</a:t>
            </a:r>
          </a:p>
          <a:p>
            <a:pPr algn="l" eaLnBrk="1" hangingPunct="1"/>
            <a:endParaRPr lang="en-US" altLang="fr-FR" sz="800" dirty="0">
              <a:solidFill>
                <a:srgbClr val="000000"/>
              </a:solidFill>
            </a:endParaRPr>
          </a:p>
          <a:p>
            <a:pPr algn="l" eaLnBrk="1" hangingPunct="1"/>
            <a:r>
              <a:rPr lang="en-US" altLang="fr-FR" sz="1700" dirty="0">
                <a:solidFill>
                  <a:srgbClr val="000000"/>
                </a:solidFill>
              </a:rPr>
              <a:t>Capacity </a:t>
            </a:r>
            <a:br>
              <a:rPr lang="en-US" altLang="fr-FR" sz="1700" dirty="0">
                <a:solidFill>
                  <a:srgbClr val="000000"/>
                </a:solidFill>
              </a:rPr>
            </a:br>
            <a:r>
              <a:rPr lang="en-US" altLang="fr-FR" sz="1700" dirty="0">
                <a:solidFill>
                  <a:srgbClr val="000000"/>
                </a:solidFill>
              </a:rPr>
              <a:t>   development</a:t>
            </a:r>
          </a:p>
          <a:p>
            <a:pPr algn="l" eaLnBrk="1" hangingPunct="1"/>
            <a:endParaRPr lang="en-US" altLang="fr-FR" sz="900" dirty="0">
              <a:solidFill>
                <a:srgbClr val="000000"/>
              </a:solidFill>
            </a:endParaRPr>
          </a:p>
          <a:p>
            <a:pPr algn="l" eaLnBrk="1" hangingPunct="1"/>
            <a:r>
              <a:rPr lang="en-US" altLang="fr-FR" sz="1700" dirty="0">
                <a:solidFill>
                  <a:srgbClr val="000000"/>
                </a:solidFill>
              </a:rPr>
              <a:t>Technology </a:t>
            </a:r>
            <a:br>
              <a:rPr lang="en-US" altLang="fr-FR" sz="1700" dirty="0">
                <a:solidFill>
                  <a:srgbClr val="000000"/>
                </a:solidFill>
              </a:rPr>
            </a:br>
            <a:r>
              <a:rPr lang="en-US" altLang="fr-FR" sz="1700" dirty="0">
                <a:solidFill>
                  <a:srgbClr val="000000"/>
                </a:solidFill>
              </a:rPr>
              <a:t>   transfer</a:t>
            </a:r>
          </a:p>
        </p:txBody>
      </p:sp>
      <p:sp>
        <p:nvSpPr>
          <p:cNvPr id="52231" name="TextBox 1"/>
          <p:cNvSpPr txBox="1">
            <a:spLocks noChangeArrowheads="1"/>
          </p:cNvSpPr>
          <p:nvPr/>
        </p:nvSpPr>
        <p:spPr bwMode="auto">
          <a:xfrm rot="16200000">
            <a:off x="7417932" y="3213370"/>
            <a:ext cx="2947988" cy="3726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291" tIns="32146" rIns="64291" bIns="32146">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fr-FR" sz="2000" dirty="0"/>
              <a:t>Custodian Agency</a:t>
            </a:r>
          </a:p>
        </p:txBody>
      </p:sp>
      <p:pic>
        <p:nvPicPr>
          <p:cNvPr id="52232"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193656" y="4745397"/>
            <a:ext cx="479425" cy="474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4097220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11" descr="ioc-starfish-functions_v3.jpg"/>
          <p:cNvPicPr>
            <a:picLocks noChangeAspect="1"/>
          </p:cNvPicPr>
          <p:nvPr/>
        </p:nvPicPr>
        <p:blipFill>
          <a:blip r:embed="rId3" cstate="screen">
            <a:extLst>
              <a:ext uri="{28A0092B-C50C-407E-A947-70E740481C1C}">
                <a14:useLocalDpi xmlns:a14="http://schemas.microsoft.com/office/drawing/2010/main"/>
              </a:ext>
            </a:extLst>
          </a:blip>
          <a:srcRect r="-76"/>
          <a:stretch>
            <a:fillRect/>
          </a:stretch>
        </p:blipFill>
        <p:spPr bwMode="auto">
          <a:xfrm>
            <a:off x="3504638" y="1533525"/>
            <a:ext cx="5516563" cy="532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11" name="Picture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41397" y="2045253"/>
            <a:ext cx="2551112" cy="3608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2"/>
          <p:cNvSpPr txBox="1">
            <a:spLocks noChangeArrowheads="1"/>
          </p:cNvSpPr>
          <p:nvPr/>
        </p:nvSpPr>
        <p:spPr bwMode="auto">
          <a:xfrm>
            <a:off x="382595" y="767714"/>
            <a:ext cx="9165496" cy="1143000"/>
          </a:xfrm>
          <a:prstGeom prst="rect">
            <a:avLst/>
          </a:prstGeom>
          <a:noFill/>
          <a:ln w="9525">
            <a:noFill/>
            <a:miter lim="800000"/>
            <a:headEnd/>
            <a:tailEnd/>
          </a:ln>
        </p:spPr>
        <p:txBody>
          <a:bodyPr lIns="91430" tIns="45716" rIns="91430" bIns="45716" anchor="ctr"/>
          <a:lstStyle>
            <a:lvl1pPr algn="l" rtl="0" eaLnBrk="0" fontAlgn="base" hangingPunct="0">
              <a:spcBef>
                <a:spcPct val="0"/>
              </a:spcBef>
              <a:spcAft>
                <a:spcPct val="0"/>
              </a:spcAft>
              <a:defRPr sz="2400" b="1">
                <a:solidFill>
                  <a:schemeClr val="tx2"/>
                </a:solidFill>
                <a:latin typeface="+mj-lt"/>
                <a:ea typeface="MS PGothic" pitchFamily="34" charset="-128"/>
                <a:cs typeface="MS PGothic"/>
              </a:defRPr>
            </a:lvl1pPr>
            <a:lvl2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2pPr>
            <a:lvl3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3pPr>
            <a:lvl4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4pPr>
            <a:lvl5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5pPr>
            <a:lvl6pPr marL="457200" algn="l" rtl="0" fontAlgn="base">
              <a:spcBef>
                <a:spcPct val="0"/>
              </a:spcBef>
              <a:spcAft>
                <a:spcPct val="0"/>
              </a:spcAft>
              <a:defRPr sz="2000" b="1">
                <a:solidFill>
                  <a:schemeClr val="tx2"/>
                </a:solidFill>
                <a:latin typeface="Arial" charset="0"/>
                <a:ea typeface="ＭＳ Ｐゴシック" charset="-128"/>
                <a:cs typeface="ＭＳ Ｐゴシック" charset="-128"/>
              </a:defRPr>
            </a:lvl6pPr>
            <a:lvl7pPr marL="914400" algn="l" rtl="0" fontAlgn="base">
              <a:spcBef>
                <a:spcPct val="0"/>
              </a:spcBef>
              <a:spcAft>
                <a:spcPct val="0"/>
              </a:spcAft>
              <a:defRPr sz="2000" b="1">
                <a:solidFill>
                  <a:schemeClr val="tx2"/>
                </a:solidFill>
                <a:latin typeface="Arial" charset="0"/>
                <a:ea typeface="ＭＳ Ｐゴシック" charset="-128"/>
                <a:cs typeface="ＭＳ Ｐゴシック" charset="-128"/>
              </a:defRPr>
            </a:lvl7pPr>
            <a:lvl8pPr marL="1371600" algn="l" rtl="0" fontAlgn="base">
              <a:spcBef>
                <a:spcPct val="0"/>
              </a:spcBef>
              <a:spcAft>
                <a:spcPct val="0"/>
              </a:spcAft>
              <a:defRPr sz="2000" b="1">
                <a:solidFill>
                  <a:schemeClr val="tx2"/>
                </a:solidFill>
                <a:latin typeface="Arial" charset="0"/>
                <a:ea typeface="ＭＳ Ｐゴシック" charset="-128"/>
                <a:cs typeface="ＭＳ Ｐゴシック" charset="-128"/>
              </a:defRPr>
            </a:lvl8pPr>
            <a:lvl9pPr marL="1828800" algn="l" rtl="0" fontAlgn="base">
              <a:spcBef>
                <a:spcPct val="0"/>
              </a:spcBef>
              <a:spcAft>
                <a:spcPct val="0"/>
              </a:spcAft>
              <a:defRPr sz="2000" b="1">
                <a:solidFill>
                  <a:schemeClr val="tx2"/>
                </a:solidFill>
                <a:latin typeface="Arial" charset="0"/>
                <a:ea typeface="ＭＳ Ｐゴシック" charset="-128"/>
                <a:cs typeface="ＭＳ Ｐゴシック" charset="-128"/>
              </a:defRPr>
            </a:lvl9pPr>
          </a:lstStyle>
          <a:p>
            <a:pPr defTabSz="914353">
              <a:defRPr/>
            </a:pPr>
            <a:r>
              <a:rPr lang="en-US" sz="2500" dirty="0" smtClean="0">
                <a:solidFill>
                  <a:srgbClr val="FF6600"/>
                </a:solidFill>
                <a:ea typeface="MS PGothic"/>
              </a:rPr>
              <a:t>6 </a:t>
            </a:r>
            <a:r>
              <a:rPr lang="en-US" sz="3200" dirty="0" smtClean="0">
                <a:solidFill>
                  <a:srgbClr val="FF6600"/>
                </a:solidFill>
                <a:ea typeface="MS PGothic"/>
              </a:rPr>
              <a:t>Functions</a:t>
            </a:r>
            <a:r>
              <a:rPr lang="en-US" sz="2500" dirty="0" smtClean="0">
                <a:solidFill>
                  <a:srgbClr val="FF6600"/>
                </a:solidFill>
                <a:ea typeface="MS PGothic"/>
              </a:rPr>
              <a:t> </a:t>
            </a:r>
            <a:r>
              <a:rPr lang="en-US" sz="2500" dirty="0">
                <a:solidFill>
                  <a:srgbClr val="FF6600"/>
                </a:solidFill>
                <a:ea typeface="MS PGothic"/>
              </a:rPr>
              <a:t>of IOC</a:t>
            </a:r>
          </a:p>
        </p:txBody>
      </p:sp>
    </p:spTree>
    <p:extLst>
      <p:ext uri="{BB962C8B-B14F-4D97-AF65-F5344CB8AC3E}">
        <p14:creationId xmlns:p14="http://schemas.microsoft.com/office/powerpoint/2010/main" val="3753821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hape 84"/>
          <p:cNvSpPr>
            <a:spLocks noChangeArrowheads="1"/>
          </p:cNvSpPr>
          <p:nvPr/>
        </p:nvSpPr>
        <p:spPr bwMode="auto">
          <a:xfrm>
            <a:off x="5029200" y="4983782"/>
            <a:ext cx="304800" cy="228600"/>
          </a:xfrm>
          <a:prstGeom prst="rect">
            <a:avLst/>
          </a:prstGeom>
          <a:solidFill>
            <a:srgbClr val="BFBFBF"/>
          </a:solidFill>
          <a:ln w="9525">
            <a:solidFill>
              <a:srgbClr val="BFBFBF"/>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658" name="Shape 85"/>
          <p:cNvSpPr>
            <a:spLocks noChangeArrowheads="1"/>
          </p:cNvSpPr>
          <p:nvPr/>
        </p:nvSpPr>
        <p:spPr bwMode="auto">
          <a:xfrm>
            <a:off x="7496175" y="1559545"/>
            <a:ext cx="304800" cy="228600"/>
          </a:xfrm>
          <a:prstGeom prst="rect">
            <a:avLst/>
          </a:prstGeom>
          <a:solidFill>
            <a:srgbClr val="BFBFBF"/>
          </a:solidFill>
          <a:ln w="9525">
            <a:solidFill>
              <a:srgbClr val="BFBFBF"/>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pic>
        <p:nvPicPr>
          <p:cNvPr id="70659" name="Shape 86"/>
          <p:cNvPicPr preferRelativeResize="0">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1478583"/>
            <a:ext cx="6772275" cy="343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0" name="Shape 87"/>
          <p:cNvPicPr preferRelativeResize="0">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43400" y="4983782"/>
            <a:ext cx="630238" cy="630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1" name="Shape 88"/>
          <p:cNvPicPr preferRelativeResize="0">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05626" y="4936157"/>
            <a:ext cx="533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2" name="Shape 89"/>
          <p:cNvPicPr preferRelativeResize="0">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00863" y="4336083"/>
            <a:ext cx="533400"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3" name="Shape 90"/>
          <p:cNvPicPr preferRelativeResize="0">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910389" y="3612182"/>
            <a:ext cx="533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4" name="Shape 91"/>
          <p:cNvPicPr preferRelativeResize="0">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00863" y="2926382"/>
            <a:ext cx="533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5" name="Shape 92"/>
          <p:cNvPicPr preferRelativeResize="0">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886576" y="2240583"/>
            <a:ext cx="542925"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667" name="Shape 94"/>
          <p:cNvSpPr txBox="1">
            <a:spLocks noChangeArrowheads="1"/>
          </p:cNvSpPr>
          <p:nvPr/>
        </p:nvSpPr>
        <p:spPr bwMode="auto">
          <a:xfrm>
            <a:off x="326882" y="1405166"/>
            <a:ext cx="2432050" cy="600075"/>
          </a:xfrm>
          <a:prstGeom prst="rect">
            <a:avLst/>
          </a:prstGeom>
          <a:solidFill>
            <a:srgbClr val="7F7F7F"/>
          </a:solidFill>
          <a:ln w="9525">
            <a:solidFill>
              <a:schemeClr val="tx1"/>
            </a:solidFill>
            <a:round/>
            <a:headEnd/>
            <a:tailEnd/>
          </a:ln>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dirty="0">
                <a:solidFill>
                  <a:srgbClr val="FFFFFF"/>
                </a:solidFill>
                <a:sym typeface="Arial" charset="0"/>
              </a:rPr>
              <a:t>continuous satellite measurements of sea surface temperature, height, winds, ocean color, and sea ice</a:t>
            </a:r>
          </a:p>
        </p:txBody>
      </p:sp>
      <p:pic>
        <p:nvPicPr>
          <p:cNvPr id="70668" name="Shape 95"/>
          <p:cNvPicPr preferRelativeResize="0">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896100" y="1554782"/>
            <a:ext cx="5397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669" name="Shape 96"/>
          <p:cNvSpPr txBox="1">
            <a:spLocks noChangeArrowheads="1"/>
          </p:cNvSpPr>
          <p:nvPr/>
        </p:nvSpPr>
        <p:spPr bwMode="auto">
          <a:xfrm>
            <a:off x="3733801" y="1021383"/>
            <a:ext cx="2362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800">
                <a:solidFill>
                  <a:srgbClr val="000000"/>
                </a:solidFill>
                <a:sym typeface="Arial" charset="0"/>
              </a:rPr>
              <a:t>Total in situ networks</a:t>
            </a:r>
          </a:p>
        </p:txBody>
      </p:sp>
      <p:sp>
        <p:nvSpPr>
          <p:cNvPr id="70670" name="Shape 97"/>
          <p:cNvSpPr txBox="1">
            <a:spLocks noChangeArrowheads="1"/>
          </p:cNvSpPr>
          <p:nvPr/>
        </p:nvSpPr>
        <p:spPr bwMode="auto">
          <a:xfrm>
            <a:off x="6096001" y="1032495"/>
            <a:ext cx="609600" cy="369887"/>
          </a:xfrm>
          <a:prstGeom prst="rect">
            <a:avLst/>
          </a:prstGeom>
          <a:solidFill>
            <a:srgbClr val="D8D8D8"/>
          </a:solidFill>
          <a:ln w="9525">
            <a:solidFill>
              <a:schemeClr val="tx1"/>
            </a:solidFill>
            <a:round/>
            <a:headEnd/>
            <a:tailEnd/>
          </a:ln>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800">
                <a:solidFill>
                  <a:srgbClr val="953734"/>
                </a:solidFill>
                <a:latin typeface="Calibri" charset="0"/>
                <a:sym typeface="Calibri" charset="0"/>
              </a:rPr>
              <a:t>66%</a:t>
            </a:r>
          </a:p>
        </p:txBody>
      </p:sp>
      <p:sp>
        <p:nvSpPr>
          <p:cNvPr id="70671" name="Shape 98"/>
          <p:cNvSpPr txBox="1">
            <a:spLocks noChangeArrowheads="1"/>
          </p:cNvSpPr>
          <p:nvPr/>
        </p:nvSpPr>
        <p:spPr bwMode="auto">
          <a:xfrm>
            <a:off x="6858000" y="1021383"/>
            <a:ext cx="1447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800" dirty="0">
                <a:solidFill>
                  <a:srgbClr val="000000"/>
                </a:solidFill>
              </a:rPr>
              <a:t>June </a:t>
            </a:r>
            <a:r>
              <a:rPr lang="en-US" altLang="en-US" sz="1800" dirty="0">
                <a:solidFill>
                  <a:srgbClr val="000000"/>
                </a:solidFill>
                <a:sym typeface="Arial" charset="0"/>
              </a:rPr>
              <a:t>2016</a:t>
            </a:r>
            <a:endParaRPr lang="en-US" altLang="en-US" sz="1800" dirty="0">
              <a:solidFill>
                <a:srgbClr val="000000"/>
              </a:solidFill>
            </a:endParaRPr>
          </a:p>
        </p:txBody>
      </p:sp>
      <p:sp>
        <p:nvSpPr>
          <p:cNvPr id="70672" name="Shape 99"/>
          <p:cNvSpPr txBox="1">
            <a:spLocks noChangeArrowheads="1"/>
          </p:cNvSpPr>
          <p:nvPr/>
        </p:nvSpPr>
        <p:spPr bwMode="auto">
          <a:xfrm>
            <a:off x="7753351" y="1336501"/>
            <a:ext cx="15240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800" b="1">
                <a:solidFill>
                  <a:srgbClr val="000000"/>
                </a:solidFill>
                <a:sym typeface="Arial" charset="0"/>
              </a:rPr>
              <a:t>Surface measurements </a:t>
            </a:r>
            <a:r>
              <a:rPr lang="en-US" altLang="en-US" sz="800">
                <a:solidFill>
                  <a:srgbClr val="000000"/>
                </a:solidFill>
                <a:sym typeface="Arial" charset="0"/>
              </a:rPr>
              <a:t>from  volunteer ships (VOS)</a:t>
            </a:r>
          </a:p>
        </p:txBody>
      </p:sp>
      <p:sp>
        <p:nvSpPr>
          <p:cNvPr id="70673" name="Shape 100"/>
          <p:cNvSpPr txBox="1">
            <a:spLocks noChangeArrowheads="1"/>
          </p:cNvSpPr>
          <p:nvPr/>
        </p:nvSpPr>
        <p:spPr bwMode="auto">
          <a:xfrm>
            <a:off x="7848600" y="2022301"/>
            <a:ext cx="12954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800">
                <a:solidFill>
                  <a:srgbClr val="000000"/>
                </a:solidFill>
                <a:sym typeface="Arial" charset="0"/>
              </a:rPr>
              <a:t>Global</a:t>
            </a:r>
            <a:r>
              <a:rPr lang="en-US" altLang="en-US" sz="800" b="1">
                <a:solidFill>
                  <a:srgbClr val="000000"/>
                </a:solidFill>
                <a:sym typeface="Arial" charset="0"/>
              </a:rPr>
              <a:t> drifting surface buoy </a:t>
            </a:r>
            <a:r>
              <a:rPr lang="en-US" altLang="en-US" sz="800">
                <a:solidFill>
                  <a:srgbClr val="000000"/>
                </a:solidFill>
                <a:sym typeface="Arial" charset="0"/>
              </a:rPr>
              <a:t>array</a:t>
            </a:r>
          </a:p>
        </p:txBody>
      </p:sp>
      <p:sp>
        <p:nvSpPr>
          <p:cNvPr id="70674" name="Shape 101"/>
          <p:cNvSpPr txBox="1">
            <a:spLocks noChangeArrowheads="1"/>
          </p:cNvSpPr>
          <p:nvPr/>
        </p:nvSpPr>
        <p:spPr bwMode="auto">
          <a:xfrm>
            <a:off x="7848600" y="2665238"/>
            <a:ext cx="13716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800" b="1">
                <a:solidFill>
                  <a:srgbClr val="000000"/>
                </a:solidFill>
                <a:sym typeface="Arial" charset="0"/>
              </a:rPr>
              <a:t>Tide gauge </a:t>
            </a:r>
            <a:r>
              <a:rPr lang="en-US" altLang="en-US" sz="800">
                <a:solidFill>
                  <a:srgbClr val="000000"/>
                </a:solidFill>
                <a:sym typeface="Arial" charset="0"/>
              </a:rPr>
              <a:t>network (GLOSS committed)</a:t>
            </a:r>
          </a:p>
        </p:txBody>
      </p:sp>
      <p:sp>
        <p:nvSpPr>
          <p:cNvPr id="70675" name="Shape 102"/>
          <p:cNvSpPr txBox="1">
            <a:spLocks noChangeArrowheads="1"/>
          </p:cNvSpPr>
          <p:nvPr/>
        </p:nvSpPr>
        <p:spPr bwMode="auto">
          <a:xfrm>
            <a:off x="7848600" y="3351038"/>
            <a:ext cx="13716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800" b="1">
                <a:solidFill>
                  <a:srgbClr val="000000"/>
                </a:solidFill>
                <a:sym typeface="Arial" charset="0"/>
              </a:rPr>
              <a:t>XBT </a:t>
            </a:r>
            <a:r>
              <a:rPr lang="en-US" altLang="en-US" sz="800">
                <a:solidFill>
                  <a:srgbClr val="000000"/>
                </a:solidFill>
                <a:sym typeface="Arial" charset="0"/>
              </a:rPr>
              <a:t>sub-surface temperature section network</a:t>
            </a:r>
          </a:p>
        </p:txBody>
      </p:sp>
      <p:sp>
        <p:nvSpPr>
          <p:cNvPr id="70676" name="Shape 103"/>
          <p:cNvSpPr txBox="1">
            <a:spLocks noChangeArrowheads="1"/>
          </p:cNvSpPr>
          <p:nvPr/>
        </p:nvSpPr>
        <p:spPr bwMode="auto">
          <a:xfrm>
            <a:off x="7848600" y="4113038"/>
            <a:ext cx="1295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800">
                <a:solidFill>
                  <a:srgbClr val="000000"/>
                </a:solidFill>
                <a:sym typeface="Arial" charset="0"/>
              </a:rPr>
              <a:t>Argo </a:t>
            </a:r>
            <a:r>
              <a:rPr lang="en-US" altLang="en-US" sz="800" b="1">
                <a:solidFill>
                  <a:srgbClr val="000000"/>
                </a:solidFill>
                <a:sym typeface="Arial" charset="0"/>
              </a:rPr>
              <a:t>profiling float </a:t>
            </a:r>
            <a:r>
              <a:rPr lang="en-US" altLang="en-US" sz="800">
                <a:solidFill>
                  <a:srgbClr val="000000"/>
                </a:solidFill>
                <a:sym typeface="Arial" charset="0"/>
              </a:rPr>
              <a:t>network</a:t>
            </a:r>
          </a:p>
        </p:txBody>
      </p:sp>
      <p:sp>
        <p:nvSpPr>
          <p:cNvPr id="70677" name="Shape 104"/>
          <p:cNvSpPr txBox="1">
            <a:spLocks noChangeArrowheads="1"/>
          </p:cNvSpPr>
          <p:nvPr/>
        </p:nvSpPr>
        <p:spPr bwMode="auto">
          <a:xfrm>
            <a:off x="7772400" y="4722638"/>
            <a:ext cx="15240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800">
                <a:solidFill>
                  <a:srgbClr val="000000"/>
                </a:solidFill>
                <a:sym typeface="Arial" charset="0"/>
              </a:rPr>
              <a:t>Repeat</a:t>
            </a:r>
            <a:r>
              <a:rPr lang="en-US" altLang="en-US" sz="800" b="1">
                <a:solidFill>
                  <a:srgbClr val="000000"/>
                </a:solidFill>
                <a:sym typeface="Arial" charset="0"/>
              </a:rPr>
              <a:t> hydrography </a:t>
            </a:r>
            <a:r>
              <a:rPr lang="en-US" altLang="en-US" sz="800">
                <a:solidFill>
                  <a:srgbClr val="000000"/>
                </a:solidFill>
                <a:sym typeface="Arial" charset="0"/>
              </a:rPr>
              <a:t>and</a:t>
            </a:r>
            <a:r>
              <a:rPr lang="en-US" altLang="en-US" sz="800" b="1">
                <a:solidFill>
                  <a:srgbClr val="000000"/>
                </a:solidFill>
                <a:sym typeface="Arial" charset="0"/>
              </a:rPr>
              <a:t> carbon inventory</a:t>
            </a:r>
          </a:p>
        </p:txBody>
      </p:sp>
      <p:sp>
        <p:nvSpPr>
          <p:cNvPr id="70678" name="Shape 105"/>
          <p:cNvSpPr txBox="1">
            <a:spLocks noChangeArrowheads="1"/>
          </p:cNvSpPr>
          <p:nvPr/>
        </p:nvSpPr>
        <p:spPr bwMode="auto">
          <a:xfrm>
            <a:off x="7377908" y="1554782"/>
            <a:ext cx="5334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000" dirty="0">
                <a:solidFill>
                  <a:srgbClr val="000000"/>
                </a:solidFill>
                <a:sym typeface="Arial" charset="0"/>
              </a:rPr>
              <a:t>100%</a:t>
            </a:r>
          </a:p>
        </p:txBody>
      </p:sp>
      <p:sp>
        <p:nvSpPr>
          <p:cNvPr id="70679" name="Shape 106"/>
          <p:cNvSpPr txBox="1">
            <a:spLocks noChangeArrowheads="1"/>
          </p:cNvSpPr>
          <p:nvPr/>
        </p:nvSpPr>
        <p:spPr bwMode="auto">
          <a:xfrm>
            <a:off x="7391400" y="1758777"/>
            <a:ext cx="1828800" cy="185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600">
                <a:solidFill>
                  <a:srgbClr val="000000"/>
                </a:solidFill>
                <a:sym typeface="Arial" charset="0"/>
              </a:rPr>
              <a:t>250 ships in VOSclim pilot project</a:t>
            </a:r>
          </a:p>
        </p:txBody>
      </p:sp>
      <p:sp>
        <p:nvSpPr>
          <p:cNvPr id="70680" name="Shape 107"/>
          <p:cNvSpPr>
            <a:spLocks noChangeArrowheads="1"/>
          </p:cNvSpPr>
          <p:nvPr/>
        </p:nvSpPr>
        <p:spPr bwMode="auto">
          <a:xfrm>
            <a:off x="7497763" y="2240582"/>
            <a:ext cx="304800" cy="228600"/>
          </a:xfrm>
          <a:prstGeom prst="rect">
            <a:avLst/>
          </a:prstGeom>
          <a:solidFill>
            <a:srgbClr val="BFBFBF"/>
          </a:solidFill>
          <a:ln w="9525">
            <a:solidFill>
              <a:srgbClr val="BFBFBF"/>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681" name="Shape 108"/>
          <p:cNvSpPr txBox="1">
            <a:spLocks noChangeArrowheads="1"/>
          </p:cNvSpPr>
          <p:nvPr/>
        </p:nvSpPr>
        <p:spPr bwMode="auto">
          <a:xfrm>
            <a:off x="7391400" y="2436638"/>
            <a:ext cx="1828800"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600">
                <a:solidFill>
                  <a:srgbClr val="000000"/>
                </a:solidFill>
                <a:sym typeface="Arial" charset="0"/>
              </a:rPr>
              <a:t>5° resolution array: 1250 floats</a:t>
            </a:r>
          </a:p>
        </p:txBody>
      </p:sp>
      <p:sp>
        <p:nvSpPr>
          <p:cNvPr id="70682" name="Shape 109"/>
          <p:cNvSpPr txBox="1">
            <a:spLocks noChangeArrowheads="1"/>
          </p:cNvSpPr>
          <p:nvPr/>
        </p:nvSpPr>
        <p:spPr bwMode="auto">
          <a:xfrm>
            <a:off x="7381875" y="2241154"/>
            <a:ext cx="5334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000" dirty="0">
                <a:solidFill>
                  <a:srgbClr val="000000"/>
                </a:solidFill>
              </a:rPr>
              <a:t>100</a:t>
            </a:r>
            <a:r>
              <a:rPr lang="en-US" altLang="en-US" sz="1000" dirty="0">
                <a:solidFill>
                  <a:srgbClr val="000000"/>
                </a:solidFill>
                <a:sym typeface="Arial" charset="0"/>
              </a:rPr>
              <a:t>%</a:t>
            </a:r>
          </a:p>
        </p:txBody>
      </p:sp>
      <p:sp>
        <p:nvSpPr>
          <p:cNvPr id="70683" name="Shape 110"/>
          <p:cNvSpPr>
            <a:spLocks noChangeArrowheads="1"/>
          </p:cNvSpPr>
          <p:nvPr/>
        </p:nvSpPr>
        <p:spPr bwMode="auto">
          <a:xfrm>
            <a:off x="7497763" y="2931145"/>
            <a:ext cx="304800" cy="228600"/>
          </a:xfrm>
          <a:prstGeom prst="rect">
            <a:avLst/>
          </a:prstGeom>
          <a:solidFill>
            <a:srgbClr val="BFBFBF"/>
          </a:solidFill>
          <a:ln w="9525">
            <a:solidFill>
              <a:srgbClr val="BFBFBF"/>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684" name="Shape 111"/>
          <p:cNvSpPr txBox="1">
            <a:spLocks noChangeArrowheads="1"/>
          </p:cNvSpPr>
          <p:nvPr/>
        </p:nvSpPr>
        <p:spPr bwMode="auto">
          <a:xfrm>
            <a:off x="7439025" y="2931145"/>
            <a:ext cx="4572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000">
                <a:solidFill>
                  <a:srgbClr val="000000"/>
                </a:solidFill>
              </a:rPr>
              <a:t>40</a:t>
            </a:r>
            <a:r>
              <a:rPr lang="en-US" altLang="en-US" sz="1000">
                <a:solidFill>
                  <a:srgbClr val="000000"/>
                </a:solidFill>
                <a:sym typeface="Arial" charset="0"/>
              </a:rPr>
              <a:t>%</a:t>
            </a:r>
          </a:p>
        </p:txBody>
      </p:sp>
      <p:sp>
        <p:nvSpPr>
          <p:cNvPr id="70685" name="Shape 112"/>
          <p:cNvSpPr>
            <a:spLocks noChangeArrowheads="1"/>
          </p:cNvSpPr>
          <p:nvPr/>
        </p:nvSpPr>
        <p:spPr bwMode="auto">
          <a:xfrm>
            <a:off x="7497763" y="3612182"/>
            <a:ext cx="304800" cy="228600"/>
          </a:xfrm>
          <a:prstGeom prst="rect">
            <a:avLst/>
          </a:prstGeom>
          <a:solidFill>
            <a:srgbClr val="BFBFBF"/>
          </a:solidFill>
          <a:ln w="9525">
            <a:solidFill>
              <a:srgbClr val="BFBFBF"/>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686" name="Shape 113"/>
          <p:cNvSpPr txBox="1">
            <a:spLocks noChangeArrowheads="1"/>
          </p:cNvSpPr>
          <p:nvPr/>
        </p:nvSpPr>
        <p:spPr bwMode="auto">
          <a:xfrm>
            <a:off x="7448550" y="3612183"/>
            <a:ext cx="4572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000">
                <a:solidFill>
                  <a:srgbClr val="000000"/>
                </a:solidFill>
              </a:rPr>
              <a:t>39</a:t>
            </a:r>
            <a:r>
              <a:rPr lang="en-US" altLang="en-US" sz="1000">
                <a:solidFill>
                  <a:srgbClr val="000000"/>
                </a:solidFill>
                <a:sym typeface="Arial" charset="0"/>
              </a:rPr>
              <a:t>%</a:t>
            </a:r>
          </a:p>
        </p:txBody>
      </p:sp>
      <p:sp>
        <p:nvSpPr>
          <p:cNvPr id="70687" name="Shape 114"/>
          <p:cNvSpPr>
            <a:spLocks noChangeArrowheads="1"/>
          </p:cNvSpPr>
          <p:nvPr/>
        </p:nvSpPr>
        <p:spPr bwMode="auto">
          <a:xfrm>
            <a:off x="7497763" y="4374182"/>
            <a:ext cx="304800" cy="228600"/>
          </a:xfrm>
          <a:prstGeom prst="rect">
            <a:avLst/>
          </a:prstGeom>
          <a:solidFill>
            <a:srgbClr val="BFBFBF"/>
          </a:solidFill>
          <a:ln w="9525">
            <a:solidFill>
              <a:srgbClr val="BFBFBF"/>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688" name="Shape 115"/>
          <p:cNvSpPr txBox="1">
            <a:spLocks noChangeArrowheads="1"/>
          </p:cNvSpPr>
          <p:nvPr/>
        </p:nvSpPr>
        <p:spPr bwMode="auto">
          <a:xfrm>
            <a:off x="7399271" y="4374182"/>
            <a:ext cx="51435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000" dirty="0">
                <a:solidFill>
                  <a:srgbClr val="000000"/>
                </a:solidFill>
                <a:sym typeface="Arial" charset="0"/>
              </a:rPr>
              <a:t>100%</a:t>
            </a:r>
          </a:p>
        </p:txBody>
      </p:sp>
      <p:sp>
        <p:nvSpPr>
          <p:cNvPr id="70689" name="Shape 116"/>
          <p:cNvSpPr>
            <a:spLocks noChangeArrowheads="1"/>
          </p:cNvSpPr>
          <p:nvPr/>
        </p:nvSpPr>
        <p:spPr bwMode="auto">
          <a:xfrm>
            <a:off x="7497763" y="4945682"/>
            <a:ext cx="304800" cy="228600"/>
          </a:xfrm>
          <a:prstGeom prst="rect">
            <a:avLst/>
          </a:prstGeom>
          <a:solidFill>
            <a:srgbClr val="BFBFBF"/>
          </a:solidFill>
          <a:ln w="9525">
            <a:solidFill>
              <a:srgbClr val="BFBFBF"/>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690" name="Shape 117"/>
          <p:cNvSpPr txBox="1">
            <a:spLocks noChangeArrowheads="1"/>
          </p:cNvSpPr>
          <p:nvPr/>
        </p:nvSpPr>
        <p:spPr bwMode="auto">
          <a:xfrm>
            <a:off x="7448550" y="4931395"/>
            <a:ext cx="4572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000">
                <a:solidFill>
                  <a:srgbClr val="000000"/>
                </a:solidFill>
                <a:sym typeface="Arial" charset="0"/>
              </a:rPr>
              <a:t>62%</a:t>
            </a:r>
          </a:p>
        </p:txBody>
      </p:sp>
      <p:sp>
        <p:nvSpPr>
          <p:cNvPr id="70691" name="Shape 118"/>
          <p:cNvSpPr txBox="1">
            <a:spLocks noChangeArrowheads="1"/>
          </p:cNvSpPr>
          <p:nvPr/>
        </p:nvSpPr>
        <p:spPr bwMode="auto">
          <a:xfrm>
            <a:off x="7924800" y="3090688"/>
            <a:ext cx="1600200"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600">
                <a:solidFill>
                  <a:srgbClr val="000000"/>
                </a:solidFill>
                <a:sym typeface="Arial" charset="0"/>
              </a:rPr>
              <a:t>300 real-time reporting gauges</a:t>
            </a:r>
          </a:p>
        </p:txBody>
      </p:sp>
      <p:sp>
        <p:nvSpPr>
          <p:cNvPr id="70692" name="Shape 119"/>
          <p:cNvSpPr txBox="1">
            <a:spLocks noChangeArrowheads="1"/>
          </p:cNvSpPr>
          <p:nvPr/>
        </p:nvSpPr>
        <p:spPr bwMode="auto">
          <a:xfrm>
            <a:off x="7848601" y="3961432"/>
            <a:ext cx="990600"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600">
                <a:solidFill>
                  <a:srgbClr val="000000"/>
                </a:solidFill>
                <a:sym typeface="Arial" charset="0"/>
              </a:rPr>
              <a:t>37000 XBTs deployed</a:t>
            </a:r>
          </a:p>
        </p:txBody>
      </p:sp>
      <p:sp>
        <p:nvSpPr>
          <p:cNvPr id="70693" name="Shape 120"/>
          <p:cNvSpPr txBox="1">
            <a:spLocks noChangeArrowheads="1"/>
          </p:cNvSpPr>
          <p:nvPr/>
        </p:nvSpPr>
        <p:spPr bwMode="auto">
          <a:xfrm>
            <a:off x="7391400" y="4494038"/>
            <a:ext cx="1828800"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600">
                <a:solidFill>
                  <a:srgbClr val="000000"/>
                </a:solidFill>
                <a:sym typeface="Arial" charset="0"/>
              </a:rPr>
              <a:t>3° resolution array: 3200 floats</a:t>
            </a:r>
          </a:p>
        </p:txBody>
      </p:sp>
      <p:sp>
        <p:nvSpPr>
          <p:cNvPr id="70694" name="Shape 121"/>
          <p:cNvSpPr txBox="1">
            <a:spLocks noChangeArrowheads="1"/>
          </p:cNvSpPr>
          <p:nvPr/>
        </p:nvSpPr>
        <p:spPr bwMode="auto">
          <a:xfrm>
            <a:off x="7391400" y="5148088"/>
            <a:ext cx="1828800"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600">
                <a:solidFill>
                  <a:srgbClr val="000000"/>
                </a:solidFill>
                <a:sym typeface="Arial" charset="0"/>
              </a:rPr>
              <a:t>Full ocean survey in 10 years</a:t>
            </a:r>
          </a:p>
        </p:txBody>
      </p:sp>
      <p:sp>
        <p:nvSpPr>
          <p:cNvPr id="70695" name="Shape 122"/>
          <p:cNvSpPr txBox="1">
            <a:spLocks noChangeArrowheads="1"/>
          </p:cNvSpPr>
          <p:nvPr/>
        </p:nvSpPr>
        <p:spPr bwMode="auto">
          <a:xfrm>
            <a:off x="5334001" y="4907582"/>
            <a:ext cx="14478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800">
                <a:solidFill>
                  <a:srgbClr val="000000"/>
                </a:solidFill>
                <a:sym typeface="Arial" charset="0"/>
              </a:rPr>
              <a:t>Global tropical </a:t>
            </a:r>
            <a:r>
              <a:rPr lang="en-US" altLang="en-US" sz="800" b="1">
                <a:solidFill>
                  <a:srgbClr val="000000"/>
                </a:solidFill>
                <a:sym typeface="Arial" charset="0"/>
              </a:rPr>
              <a:t>moored buoy </a:t>
            </a:r>
            <a:r>
              <a:rPr lang="en-US" altLang="en-US" sz="800">
                <a:solidFill>
                  <a:srgbClr val="000000"/>
                </a:solidFill>
                <a:sym typeface="Arial" charset="0"/>
              </a:rPr>
              <a:t>network</a:t>
            </a:r>
          </a:p>
        </p:txBody>
      </p:sp>
      <p:sp>
        <p:nvSpPr>
          <p:cNvPr id="70696" name="Shape 123"/>
          <p:cNvSpPr txBox="1">
            <a:spLocks noChangeArrowheads="1"/>
          </p:cNvSpPr>
          <p:nvPr/>
        </p:nvSpPr>
        <p:spPr bwMode="auto">
          <a:xfrm>
            <a:off x="4953000" y="4966320"/>
            <a:ext cx="4572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000">
                <a:solidFill>
                  <a:srgbClr val="000000"/>
                </a:solidFill>
              </a:rPr>
              <a:t>76</a:t>
            </a:r>
            <a:r>
              <a:rPr lang="en-US" altLang="en-US" sz="1000">
                <a:solidFill>
                  <a:srgbClr val="000000"/>
                </a:solidFill>
                <a:sym typeface="Arial" charset="0"/>
              </a:rPr>
              <a:t>%</a:t>
            </a:r>
          </a:p>
        </p:txBody>
      </p:sp>
      <p:sp>
        <p:nvSpPr>
          <p:cNvPr id="70697" name="Shape 124"/>
          <p:cNvSpPr txBox="1">
            <a:spLocks noChangeArrowheads="1"/>
          </p:cNvSpPr>
          <p:nvPr/>
        </p:nvSpPr>
        <p:spPr bwMode="auto">
          <a:xfrm>
            <a:off x="5257800" y="5440982"/>
            <a:ext cx="1066800"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600">
                <a:solidFill>
                  <a:srgbClr val="000000"/>
                </a:solidFill>
                <a:sym typeface="Arial" charset="0"/>
              </a:rPr>
              <a:t>125 moorings planned</a:t>
            </a:r>
          </a:p>
        </p:txBody>
      </p:sp>
      <p:sp>
        <p:nvSpPr>
          <p:cNvPr id="70698" name="Shape 125"/>
          <p:cNvSpPr>
            <a:spLocks noChangeArrowheads="1"/>
          </p:cNvSpPr>
          <p:nvPr/>
        </p:nvSpPr>
        <p:spPr bwMode="auto">
          <a:xfrm>
            <a:off x="2590801" y="5028232"/>
            <a:ext cx="304800" cy="228600"/>
          </a:xfrm>
          <a:prstGeom prst="rect">
            <a:avLst/>
          </a:prstGeom>
          <a:solidFill>
            <a:srgbClr val="BFBFBF"/>
          </a:solidFill>
          <a:ln w="9525">
            <a:solidFill>
              <a:srgbClr val="BFBFBF"/>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699" name="Shape 126"/>
          <p:cNvSpPr txBox="1">
            <a:spLocks noChangeArrowheads="1"/>
          </p:cNvSpPr>
          <p:nvPr/>
        </p:nvSpPr>
        <p:spPr bwMode="auto">
          <a:xfrm>
            <a:off x="2800350" y="5440983"/>
            <a:ext cx="1066800"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700">
                <a:solidFill>
                  <a:srgbClr val="000000"/>
                </a:solidFill>
                <a:sym typeface="Arial" charset="0"/>
              </a:rPr>
              <a:t>87 combined sites</a:t>
            </a:r>
          </a:p>
        </p:txBody>
      </p:sp>
      <p:sp>
        <p:nvSpPr>
          <p:cNvPr id="70700" name="Shape 127"/>
          <p:cNvSpPr txBox="1">
            <a:spLocks noChangeArrowheads="1"/>
          </p:cNvSpPr>
          <p:nvPr/>
        </p:nvSpPr>
        <p:spPr bwMode="auto">
          <a:xfrm>
            <a:off x="2895600" y="4950445"/>
            <a:ext cx="9144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800">
                <a:solidFill>
                  <a:srgbClr val="000000"/>
                </a:solidFill>
                <a:sym typeface="Arial" charset="0"/>
              </a:rPr>
              <a:t>Global </a:t>
            </a:r>
            <a:r>
              <a:rPr lang="en-US" altLang="en-US" sz="800" b="1">
                <a:solidFill>
                  <a:srgbClr val="000000"/>
                </a:solidFill>
                <a:sym typeface="Arial" charset="0"/>
              </a:rPr>
              <a:t>time series </a:t>
            </a:r>
            <a:r>
              <a:rPr lang="en-US" altLang="en-US" sz="800">
                <a:solidFill>
                  <a:srgbClr val="000000"/>
                </a:solidFill>
                <a:sym typeface="Arial" charset="0"/>
              </a:rPr>
              <a:t>network</a:t>
            </a:r>
          </a:p>
        </p:txBody>
      </p:sp>
      <p:sp>
        <p:nvSpPr>
          <p:cNvPr id="70701" name="Shape 128"/>
          <p:cNvSpPr txBox="1">
            <a:spLocks noChangeArrowheads="1"/>
          </p:cNvSpPr>
          <p:nvPr/>
        </p:nvSpPr>
        <p:spPr bwMode="auto">
          <a:xfrm>
            <a:off x="2538413" y="5017120"/>
            <a:ext cx="4572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000">
                <a:solidFill>
                  <a:srgbClr val="000000"/>
                </a:solidFill>
              </a:rPr>
              <a:t>66</a:t>
            </a:r>
            <a:r>
              <a:rPr lang="en-US" altLang="en-US" sz="1000">
                <a:solidFill>
                  <a:srgbClr val="000000"/>
                </a:solidFill>
                <a:sym typeface="Arial" charset="0"/>
              </a:rPr>
              <a:t>%</a:t>
            </a:r>
          </a:p>
        </p:txBody>
      </p:sp>
      <p:sp>
        <p:nvSpPr>
          <p:cNvPr id="70702" name="Shape 129"/>
          <p:cNvSpPr>
            <a:spLocks/>
          </p:cNvSpPr>
          <p:nvPr/>
        </p:nvSpPr>
        <p:spPr bwMode="auto">
          <a:xfrm>
            <a:off x="304801" y="5646564"/>
            <a:ext cx="7146925" cy="923925"/>
          </a:xfrm>
          <a:custGeom>
            <a:avLst/>
            <a:gdLst>
              <a:gd name="T0" fmla="*/ 1602195 w 5775158"/>
              <a:gd name="T1" fmla="*/ 460813 h 924026"/>
              <a:gd name="T2" fmla="*/ 0 w 5775158"/>
              <a:gd name="T3" fmla="*/ 921602 h 924026"/>
              <a:gd name="T4" fmla="*/ 959771697 w 5775158"/>
              <a:gd name="T5" fmla="*/ 863999 h 924026"/>
              <a:gd name="T6" fmla="*/ 961374055 w 5775158"/>
              <a:gd name="T7" fmla="*/ 0 h 924026"/>
              <a:gd name="T8" fmla="*/ 724235115 w 5775158"/>
              <a:gd name="T9" fmla="*/ 0 h 924026"/>
              <a:gd name="T10" fmla="*/ 1602195 w 5775158"/>
              <a:gd name="T11" fmla="*/ 460813 h 924026"/>
              <a:gd name="T12" fmla="*/ 0 60000 65536"/>
              <a:gd name="T13" fmla="*/ 0 60000 65536"/>
              <a:gd name="T14" fmla="*/ 0 60000 65536"/>
              <a:gd name="T15" fmla="*/ 0 60000 65536"/>
              <a:gd name="T16" fmla="*/ 0 60000 65536"/>
              <a:gd name="T17" fmla="*/ 0 60000 65536"/>
              <a:gd name="T18" fmla="*/ 0 w 5775158"/>
              <a:gd name="T19" fmla="*/ 0 h 924026"/>
              <a:gd name="T20" fmla="*/ 5775158 w 5775158"/>
              <a:gd name="T21" fmla="*/ 924026 h 924026"/>
            </a:gdLst>
            <a:ahLst/>
            <a:cxnLst>
              <a:cxn ang="T12">
                <a:pos x="T0" y="T1"/>
              </a:cxn>
              <a:cxn ang="T13">
                <a:pos x="T2" y="T3"/>
              </a:cxn>
              <a:cxn ang="T14">
                <a:pos x="T4" y="T5"/>
              </a:cxn>
              <a:cxn ang="T15">
                <a:pos x="T6" y="T7"/>
              </a:cxn>
              <a:cxn ang="T16">
                <a:pos x="T8" y="T9"/>
              </a:cxn>
              <a:cxn ang="T17">
                <a:pos x="T10" y="T11"/>
              </a:cxn>
            </a:cxnLst>
            <a:rect l="T18" t="T19" r="T20" b="T21"/>
            <a:pathLst>
              <a:path w="5775158" h="924026" extrusionOk="0">
                <a:moveTo>
                  <a:pt x="9625" y="462013"/>
                </a:moveTo>
                <a:lnTo>
                  <a:pt x="0" y="924026"/>
                </a:lnTo>
                <a:lnTo>
                  <a:pt x="5765533" y="866274"/>
                </a:lnTo>
                <a:lnTo>
                  <a:pt x="5775158" y="0"/>
                </a:lnTo>
                <a:lnTo>
                  <a:pt x="4350619" y="0"/>
                </a:lnTo>
                <a:lnTo>
                  <a:pt x="9625" y="462013"/>
                </a:lnTo>
                <a:close/>
              </a:path>
            </a:pathLst>
          </a:custGeom>
          <a:solidFill>
            <a:srgbClr val="B2A0C7"/>
          </a:solidFill>
          <a:ln w="15875" cap="flat">
            <a:solidFill>
              <a:schemeClr val="tx1"/>
            </a:solidFill>
            <a:prstDash val="solid"/>
            <a:round/>
            <a:headEnd type="none" w="med" len="med"/>
            <a:tailEnd type="none" w="med" len="med"/>
          </a:ln>
        </p:spPr>
        <p:txBody>
          <a:bodyPr lIns="91422" tIns="45699" rIns="91422" bIns="45699" anchor="ctr"/>
          <a:lstStyle/>
          <a:p>
            <a:endParaRPr lang="en-US">
              <a:solidFill>
                <a:srgbClr val="000000"/>
              </a:solidFill>
              <a:ea typeface="MS PGothic" charset="-128"/>
            </a:endParaRPr>
          </a:p>
        </p:txBody>
      </p:sp>
      <p:sp>
        <p:nvSpPr>
          <p:cNvPr id="70703" name="Shape 130"/>
          <p:cNvSpPr>
            <a:spLocks noChangeArrowheads="1"/>
          </p:cNvSpPr>
          <p:nvPr/>
        </p:nvSpPr>
        <p:spPr bwMode="auto">
          <a:xfrm>
            <a:off x="323851" y="6246638"/>
            <a:ext cx="438150" cy="319088"/>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04" name="Shape 131"/>
          <p:cNvSpPr>
            <a:spLocks noChangeArrowheads="1"/>
          </p:cNvSpPr>
          <p:nvPr/>
        </p:nvSpPr>
        <p:spPr bwMode="auto">
          <a:xfrm>
            <a:off x="790575" y="6203776"/>
            <a:ext cx="438150" cy="347662"/>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05" name="Shape 132"/>
          <p:cNvSpPr>
            <a:spLocks noChangeArrowheads="1"/>
          </p:cNvSpPr>
          <p:nvPr/>
        </p:nvSpPr>
        <p:spPr bwMode="auto">
          <a:xfrm>
            <a:off x="1260476" y="6179964"/>
            <a:ext cx="439738" cy="381000"/>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06" name="Shape 133"/>
          <p:cNvSpPr>
            <a:spLocks noChangeArrowheads="1"/>
          </p:cNvSpPr>
          <p:nvPr/>
        </p:nvSpPr>
        <p:spPr bwMode="auto">
          <a:xfrm>
            <a:off x="1731964" y="6149802"/>
            <a:ext cx="439737" cy="401637"/>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07" name="Shape 134"/>
          <p:cNvSpPr>
            <a:spLocks noChangeArrowheads="1"/>
          </p:cNvSpPr>
          <p:nvPr/>
        </p:nvSpPr>
        <p:spPr bwMode="auto">
          <a:xfrm>
            <a:off x="2208213" y="6121227"/>
            <a:ext cx="439737" cy="430212"/>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08" name="Shape 135"/>
          <p:cNvSpPr>
            <a:spLocks noChangeArrowheads="1"/>
          </p:cNvSpPr>
          <p:nvPr/>
        </p:nvSpPr>
        <p:spPr bwMode="auto">
          <a:xfrm>
            <a:off x="2686050" y="6094238"/>
            <a:ext cx="438150" cy="457200"/>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09" name="Shape 136"/>
          <p:cNvSpPr>
            <a:spLocks noChangeArrowheads="1"/>
          </p:cNvSpPr>
          <p:nvPr/>
        </p:nvSpPr>
        <p:spPr bwMode="auto">
          <a:xfrm>
            <a:off x="3159126" y="6094238"/>
            <a:ext cx="438150" cy="452438"/>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10" name="Shape 137"/>
          <p:cNvSpPr>
            <a:spLocks noChangeArrowheads="1"/>
          </p:cNvSpPr>
          <p:nvPr/>
        </p:nvSpPr>
        <p:spPr bwMode="auto">
          <a:xfrm>
            <a:off x="4095751" y="5989463"/>
            <a:ext cx="438150" cy="539750"/>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11" name="Shape 138"/>
          <p:cNvSpPr>
            <a:spLocks noChangeArrowheads="1"/>
          </p:cNvSpPr>
          <p:nvPr/>
        </p:nvSpPr>
        <p:spPr bwMode="auto">
          <a:xfrm>
            <a:off x="6496051" y="5941838"/>
            <a:ext cx="438150" cy="571500"/>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12" name="Shape 139"/>
          <p:cNvSpPr>
            <a:spLocks noChangeArrowheads="1"/>
          </p:cNvSpPr>
          <p:nvPr/>
        </p:nvSpPr>
        <p:spPr bwMode="auto">
          <a:xfrm>
            <a:off x="6015039" y="5941838"/>
            <a:ext cx="438150" cy="571500"/>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13" name="Shape 140"/>
          <p:cNvSpPr>
            <a:spLocks noChangeArrowheads="1"/>
          </p:cNvSpPr>
          <p:nvPr/>
        </p:nvSpPr>
        <p:spPr bwMode="auto">
          <a:xfrm>
            <a:off x="5538789" y="5951363"/>
            <a:ext cx="439737" cy="571500"/>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14" name="Shape 141"/>
          <p:cNvSpPr>
            <a:spLocks noChangeArrowheads="1"/>
          </p:cNvSpPr>
          <p:nvPr/>
        </p:nvSpPr>
        <p:spPr bwMode="auto">
          <a:xfrm>
            <a:off x="5053014" y="5951363"/>
            <a:ext cx="439737" cy="571500"/>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15" name="Shape 142"/>
          <p:cNvSpPr>
            <a:spLocks noChangeArrowheads="1"/>
          </p:cNvSpPr>
          <p:nvPr/>
        </p:nvSpPr>
        <p:spPr bwMode="auto">
          <a:xfrm>
            <a:off x="4572000" y="5951363"/>
            <a:ext cx="439738" cy="571500"/>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16" name="Shape 143"/>
          <p:cNvSpPr>
            <a:spLocks noChangeArrowheads="1"/>
          </p:cNvSpPr>
          <p:nvPr/>
        </p:nvSpPr>
        <p:spPr bwMode="auto">
          <a:xfrm>
            <a:off x="3627439" y="6018038"/>
            <a:ext cx="439737" cy="519113"/>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cxnSp>
        <p:nvCxnSpPr>
          <p:cNvPr id="70717" name="Shape 144"/>
          <p:cNvCxnSpPr>
            <a:cxnSpLocks noChangeShapeType="1"/>
          </p:cNvCxnSpPr>
          <p:nvPr/>
        </p:nvCxnSpPr>
        <p:spPr bwMode="auto">
          <a:xfrm rot="10800000" flipH="1">
            <a:off x="304801" y="6513338"/>
            <a:ext cx="6648450" cy="57150"/>
          </a:xfrm>
          <a:prstGeom prst="straightConnector1">
            <a:avLst/>
          </a:prstGeom>
          <a:noFill/>
          <a:ln w="22225">
            <a:solidFill>
              <a:schemeClr val="tx1"/>
            </a:solidFill>
            <a:round/>
            <a:headEnd/>
            <a:tailEnd/>
          </a:ln>
          <a:extLst>
            <a:ext uri="{909E8E84-426E-40dd-AFC4-6F175D3DCCD1}">
              <a14:hiddenFill xmlns:a14="http://schemas.microsoft.com/office/drawing/2010/main" xmlns="">
                <a:noFill/>
              </a14:hiddenFill>
            </a:ext>
          </a:extLst>
        </p:spPr>
      </p:cxnSp>
      <p:sp>
        <p:nvSpPr>
          <p:cNvPr id="70718" name="Shape 145"/>
          <p:cNvSpPr txBox="1">
            <a:spLocks noChangeArrowheads="1"/>
          </p:cNvSpPr>
          <p:nvPr/>
        </p:nvSpPr>
        <p:spPr bwMode="auto">
          <a:xfrm>
            <a:off x="304800" y="6246639"/>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30</a:t>
            </a:r>
          </a:p>
        </p:txBody>
      </p:sp>
      <p:sp>
        <p:nvSpPr>
          <p:cNvPr id="70719" name="Shape 146"/>
          <p:cNvSpPr txBox="1">
            <a:spLocks noChangeArrowheads="1"/>
          </p:cNvSpPr>
          <p:nvPr/>
        </p:nvSpPr>
        <p:spPr bwMode="auto">
          <a:xfrm>
            <a:off x="762000" y="6246638"/>
            <a:ext cx="45720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34</a:t>
            </a:r>
          </a:p>
        </p:txBody>
      </p:sp>
      <p:sp>
        <p:nvSpPr>
          <p:cNvPr id="70720" name="Shape 147"/>
          <p:cNvSpPr txBox="1">
            <a:spLocks noChangeArrowheads="1"/>
          </p:cNvSpPr>
          <p:nvPr/>
        </p:nvSpPr>
        <p:spPr bwMode="auto">
          <a:xfrm>
            <a:off x="1219200" y="6243464"/>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40</a:t>
            </a:r>
          </a:p>
        </p:txBody>
      </p:sp>
      <p:sp>
        <p:nvSpPr>
          <p:cNvPr id="70721" name="Shape 148"/>
          <p:cNvSpPr txBox="1">
            <a:spLocks noChangeArrowheads="1"/>
          </p:cNvSpPr>
          <p:nvPr/>
        </p:nvSpPr>
        <p:spPr bwMode="auto">
          <a:xfrm>
            <a:off x="1752600" y="6243464"/>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45</a:t>
            </a:r>
          </a:p>
        </p:txBody>
      </p:sp>
      <p:sp>
        <p:nvSpPr>
          <p:cNvPr id="70722" name="Shape 149"/>
          <p:cNvSpPr txBox="1">
            <a:spLocks noChangeArrowheads="1"/>
          </p:cNvSpPr>
          <p:nvPr/>
        </p:nvSpPr>
        <p:spPr bwMode="auto">
          <a:xfrm>
            <a:off x="2209800" y="6246639"/>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48</a:t>
            </a:r>
          </a:p>
        </p:txBody>
      </p:sp>
      <p:sp>
        <p:nvSpPr>
          <p:cNvPr id="70723" name="Shape 150"/>
          <p:cNvSpPr txBox="1">
            <a:spLocks noChangeArrowheads="1"/>
          </p:cNvSpPr>
          <p:nvPr/>
        </p:nvSpPr>
        <p:spPr bwMode="auto">
          <a:xfrm>
            <a:off x="2667000" y="6246639"/>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55</a:t>
            </a:r>
          </a:p>
        </p:txBody>
      </p:sp>
      <p:sp>
        <p:nvSpPr>
          <p:cNvPr id="70724" name="Shape 151"/>
          <p:cNvSpPr txBox="1">
            <a:spLocks noChangeArrowheads="1"/>
          </p:cNvSpPr>
          <p:nvPr/>
        </p:nvSpPr>
        <p:spPr bwMode="auto">
          <a:xfrm>
            <a:off x="3124200" y="6246639"/>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56</a:t>
            </a:r>
          </a:p>
        </p:txBody>
      </p:sp>
      <p:sp>
        <p:nvSpPr>
          <p:cNvPr id="70725" name="Shape 152"/>
          <p:cNvSpPr txBox="1">
            <a:spLocks noChangeArrowheads="1"/>
          </p:cNvSpPr>
          <p:nvPr/>
        </p:nvSpPr>
        <p:spPr bwMode="auto">
          <a:xfrm>
            <a:off x="3657600" y="6243464"/>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59</a:t>
            </a:r>
          </a:p>
        </p:txBody>
      </p:sp>
      <p:sp>
        <p:nvSpPr>
          <p:cNvPr id="70726" name="Shape 153"/>
          <p:cNvSpPr txBox="1">
            <a:spLocks noChangeArrowheads="1"/>
          </p:cNvSpPr>
          <p:nvPr/>
        </p:nvSpPr>
        <p:spPr bwMode="auto">
          <a:xfrm>
            <a:off x="4114800" y="6246639"/>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60</a:t>
            </a:r>
          </a:p>
        </p:txBody>
      </p:sp>
      <p:sp>
        <p:nvSpPr>
          <p:cNvPr id="70727" name="Shape 154"/>
          <p:cNvSpPr txBox="1">
            <a:spLocks noChangeArrowheads="1"/>
          </p:cNvSpPr>
          <p:nvPr/>
        </p:nvSpPr>
        <p:spPr bwMode="auto">
          <a:xfrm>
            <a:off x="4572000" y="6246639"/>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62</a:t>
            </a:r>
          </a:p>
        </p:txBody>
      </p:sp>
      <p:sp>
        <p:nvSpPr>
          <p:cNvPr id="70728" name="Shape 155"/>
          <p:cNvSpPr txBox="1">
            <a:spLocks noChangeArrowheads="1"/>
          </p:cNvSpPr>
          <p:nvPr/>
        </p:nvSpPr>
        <p:spPr bwMode="auto">
          <a:xfrm>
            <a:off x="5029200" y="6246639"/>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62</a:t>
            </a:r>
          </a:p>
        </p:txBody>
      </p:sp>
      <p:sp>
        <p:nvSpPr>
          <p:cNvPr id="70729" name="Shape 156"/>
          <p:cNvSpPr txBox="1">
            <a:spLocks noChangeArrowheads="1"/>
          </p:cNvSpPr>
          <p:nvPr/>
        </p:nvSpPr>
        <p:spPr bwMode="auto">
          <a:xfrm>
            <a:off x="5562600" y="6246639"/>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62</a:t>
            </a:r>
          </a:p>
        </p:txBody>
      </p:sp>
      <p:sp>
        <p:nvSpPr>
          <p:cNvPr id="70730" name="Shape 157"/>
          <p:cNvSpPr txBox="1">
            <a:spLocks noChangeArrowheads="1"/>
          </p:cNvSpPr>
          <p:nvPr/>
        </p:nvSpPr>
        <p:spPr bwMode="auto">
          <a:xfrm>
            <a:off x="6019800" y="6246639"/>
            <a:ext cx="4572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62</a:t>
            </a:r>
          </a:p>
        </p:txBody>
      </p:sp>
      <p:sp>
        <p:nvSpPr>
          <p:cNvPr id="70731" name="Shape 158"/>
          <p:cNvSpPr txBox="1">
            <a:spLocks noChangeArrowheads="1"/>
          </p:cNvSpPr>
          <p:nvPr/>
        </p:nvSpPr>
        <p:spPr bwMode="auto">
          <a:xfrm>
            <a:off x="6477000" y="6246639"/>
            <a:ext cx="609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62%</a:t>
            </a:r>
          </a:p>
        </p:txBody>
      </p:sp>
      <p:sp>
        <p:nvSpPr>
          <p:cNvPr id="70732" name="Shape 159"/>
          <p:cNvSpPr txBox="1">
            <a:spLocks noChangeArrowheads="1"/>
          </p:cNvSpPr>
          <p:nvPr/>
        </p:nvSpPr>
        <p:spPr bwMode="auto">
          <a:xfrm>
            <a:off x="304801"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2000</a:t>
            </a:r>
          </a:p>
        </p:txBody>
      </p:sp>
      <p:sp>
        <p:nvSpPr>
          <p:cNvPr id="70733" name="Shape 160"/>
          <p:cNvSpPr txBox="1">
            <a:spLocks noChangeArrowheads="1"/>
          </p:cNvSpPr>
          <p:nvPr/>
        </p:nvSpPr>
        <p:spPr bwMode="auto">
          <a:xfrm>
            <a:off x="762001"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2001</a:t>
            </a:r>
          </a:p>
        </p:txBody>
      </p:sp>
      <p:sp>
        <p:nvSpPr>
          <p:cNvPr id="70734" name="Shape 161"/>
          <p:cNvSpPr txBox="1">
            <a:spLocks noChangeArrowheads="1"/>
          </p:cNvSpPr>
          <p:nvPr/>
        </p:nvSpPr>
        <p:spPr bwMode="auto">
          <a:xfrm>
            <a:off x="1219201"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2002</a:t>
            </a:r>
          </a:p>
        </p:txBody>
      </p:sp>
      <p:sp>
        <p:nvSpPr>
          <p:cNvPr id="70735" name="Shape 162"/>
          <p:cNvSpPr txBox="1">
            <a:spLocks noChangeArrowheads="1"/>
          </p:cNvSpPr>
          <p:nvPr/>
        </p:nvSpPr>
        <p:spPr bwMode="auto">
          <a:xfrm>
            <a:off x="6477001"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2013</a:t>
            </a:r>
          </a:p>
        </p:txBody>
      </p:sp>
      <p:sp>
        <p:nvSpPr>
          <p:cNvPr id="70736" name="Shape 163"/>
          <p:cNvSpPr txBox="1">
            <a:spLocks noChangeArrowheads="1"/>
          </p:cNvSpPr>
          <p:nvPr/>
        </p:nvSpPr>
        <p:spPr bwMode="auto">
          <a:xfrm>
            <a:off x="1676401"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2003</a:t>
            </a:r>
          </a:p>
        </p:txBody>
      </p:sp>
      <p:sp>
        <p:nvSpPr>
          <p:cNvPr id="70737" name="Shape 164"/>
          <p:cNvSpPr txBox="1">
            <a:spLocks noChangeArrowheads="1"/>
          </p:cNvSpPr>
          <p:nvPr/>
        </p:nvSpPr>
        <p:spPr bwMode="auto">
          <a:xfrm>
            <a:off x="2133601"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2004</a:t>
            </a:r>
          </a:p>
        </p:txBody>
      </p:sp>
      <p:sp>
        <p:nvSpPr>
          <p:cNvPr id="70738" name="Shape 165"/>
          <p:cNvSpPr txBox="1">
            <a:spLocks noChangeArrowheads="1"/>
          </p:cNvSpPr>
          <p:nvPr/>
        </p:nvSpPr>
        <p:spPr bwMode="auto">
          <a:xfrm>
            <a:off x="2590801"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2005</a:t>
            </a:r>
          </a:p>
        </p:txBody>
      </p:sp>
      <p:sp>
        <p:nvSpPr>
          <p:cNvPr id="70739" name="Shape 166"/>
          <p:cNvSpPr txBox="1">
            <a:spLocks noChangeArrowheads="1"/>
          </p:cNvSpPr>
          <p:nvPr/>
        </p:nvSpPr>
        <p:spPr bwMode="auto">
          <a:xfrm>
            <a:off x="3124200"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2006</a:t>
            </a:r>
          </a:p>
        </p:txBody>
      </p:sp>
      <p:sp>
        <p:nvSpPr>
          <p:cNvPr id="70740" name="Shape 167"/>
          <p:cNvSpPr txBox="1">
            <a:spLocks noChangeArrowheads="1"/>
          </p:cNvSpPr>
          <p:nvPr/>
        </p:nvSpPr>
        <p:spPr bwMode="auto">
          <a:xfrm>
            <a:off x="3581400"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2007</a:t>
            </a:r>
          </a:p>
        </p:txBody>
      </p:sp>
      <p:sp>
        <p:nvSpPr>
          <p:cNvPr id="70741" name="Shape 168"/>
          <p:cNvSpPr txBox="1">
            <a:spLocks noChangeArrowheads="1"/>
          </p:cNvSpPr>
          <p:nvPr/>
        </p:nvSpPr>
        <p:spPr bwMode="auto">
          <a:xfrm>
            <a:off x="4038600"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2008</a:t>
            </a:r>
          </a:p>
        </p:txBody>
      </p:sp>
      <p:sp>
        <p:nvSpPr>
          <p:cNvPr id="70742" name="Shape 169"/>
          <p:cNvSpPr txBox="1">
            <a:spLocks noChangeArrowheads="1"/>
          </p:cNvSpPr>
          <p:nvPr/>
        </p:nvSpPr>
        <p:spPr bwMode="auto">
          <a:xfrm>
            <a:off x="4495800"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2009</a:t>
            </a:r>
          </a:p>
        </p:txBody>
      </p:sp>
      <p:sp>
        <p:nvSpPr>
          <p:cNvPr id="70743" name="Shape 170"/>
          <p:cNvSpPr txBox="1">
            <a:spLocks noChangeArrowheads="1"/>
          </p:cNvSpPr>
          <p:nvPr/>
        </p:nvSpPr>
        <p:spPr bwMode="auto">
          <a:xfrm>
            <a:off x="5029200"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2010</a:t>
            </a:r>
          </a:p>
        </p:txBody>
      </p:sp>
      <p:sp>
        <p:nvSpPr>
          <p:cNvPr id="70744" name="Shape 171"/>
          <p:cNvSpPr txBox="1">
            <a:spLocks noChangeArrowheads="1"/>
          </p:cNvSpPr>
          <p:nvPr/>
        </p:nvSpPr>
        <p:spPr bwMode="auto">
          <a:xfrm>
            <a:off x="5486400"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2011</a:t>
            </a:r>
          </a:p>
        </p:txBody>
      </p:sp>
      <p:sp>
        <p:nvSpPr>
          <p:cNvPr id="70745" name="Shape 172"/>
          <p:cNvSpPr txBox="1">
            <a:spLocks noChangeArrowheads="1"/>
          </p:cNvSpPr>
          <p:nvPr/>
        </p:nvSpPr>
        <p:spPr bwMode="auto">
          <a:xfrm>
            <a:off x="6019801"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2012</a:t>
            </a:r>
          </a:p>
        </p:txBody>
      </p:sp>
      <p:sp>
        <p:nvSpPr>
          <p:cNvPr id="70746" name="Shape 173"/>
          <p:cNvSpPr txBox="1">
            <a:spLocks noChangeArrowheads="1"/>
          </p:cNvSpPr>
          <p:nvPr/>
        </p:nvSpPr>
        <p:spPr bwMode="auto">
          <a:xfrm>
            <a:off x="-304800" y="5484639"/>
            <a:ext cx="14478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r">
              <a:buSzPct val="25000"/>
            </a:pPr>
            <a:r>
              <a:rPr lang="en-US" altLang="en-US" sz="1200">
                <a:solidFill>
                  <a:srgbClr val="000000"/>
                </a:solidFill>
                <a:sym typeface="Arial" charset="0"/>
              </a:rPr>
              <a:t>Representative Milestones</a:t>
            </a:r>
          </a:p>
        </p:txBody>
      </p:sp>
      <p:sp>
        <p:nvSpPr>
          <p:cNvPr id="70747" name="Shape 174"/>
          <p:cNvSpPr txBox="1">
            <a:spLocks noChangeArrowheads="1"/>
          </p:cNvSpPr>
          <p:nvPr/>
        </p:nvSpPr>
        <p:spPr bwMode="auto">
          <a:xfrm>
            <a:off x="7505701" y="5637038"/>
            <a:ext cx="1676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800">
                <a:solidFill>
                  <a:srgbClr val="000000"/>
                </a:solidFill>
                <a:sym typeface="Arial" charset="0"/>
              </a:rPr>
              <a:t>Original goal for full implementation  by 2010</a:t>
            </a:r>
          </a:p>
        </p:txBody>
      </p:sp>
      <p:sp>
        <p:nvSpPr>
          <p:cNvPr id="70748" name="Shape 175"/>
          <p:cNvSpPr txBox="1">
            <a:spLocks noChangeArrowheads="1"/>
          </p:cNvSpPr>
          <p:nvPr/>
        </p:nvSpPr>
        <p:spPr bwMode="auto">
          <a:xfrm>
            <a:off x="7515226" y="6132338"/>
            <a:ext cx="16287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200">
                <a:solidFill>
                  <a:srgbClr val="000000"/>
                </a:solidFill>
                <a:sym typeface="Arial" charset="0"/>
              </a:rPr>
              <a:t>System % sustained, of initial goals</a:t>
            </a:r>
          </a:p>
        </p:txBody>
      </p:sp>
      <p:sp>
        <p:nvSpPr>
          <p:cNvPr id="70749" name="Shape 176"/>
          <p:cNvSpPr txBox="1">
            <a:spLocks noChangeArrowheads="1"/>
          </p:cNvSpPr>
          <p:nvPr/>
        </p:nvSpPr>
        <p:spPr bwMode="auto">
          <a:xfrm>
            <a:off x="6803279" y="5600632"/>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dirty="0">
                <a:solidFill>
                  <a:srgbClr val="FFFFFF"/>
                </a:solidFill>
                <a:sym typeface="Arial" charset="0"/>
              </a:rPr>
              <a:t>100%</a:t>
            </a:r>
          </a:p>
        </p:txBody>
      </p:sp>
      <p:pic>
        <p:nvPicPr>
          <p:cNvPr id="70750" name="Shape 177"/>
          <p:cNvPicPr preferRelativeResize="0">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892300" y="4980607"/>
            <a:ext cx="6223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751" name="Shape 178"/>
          <p:cNvSpPr>
            <a:spLocks noChangeArrowheads="1"/>
          </p:cNvSpPr>
          <p:nvPr/>
        </p:nvSpPr>
        <p:spPr bwMode="auto">
          <a:xfrm>
            <a:off x="2667001" y="5288582"/>
            <a:ext cx="152400" cy="152400"/>
          </a:xfrm>
          <a:prstGeom prst="diamond">
            <a:avLst/>
          </a:prstGeom>
          <a:solidFill>
            <a:srgbClr val="FF9900"/>
          </a:solidFill>
          <a:ln w="1587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52" name="Shape 179"/>
          <p:cNvSpPr>
            <a:spLocks noChangeArrowheads="1"/>
          </p:cNvSpPr>
          <p:nvPr/>
        </p:nvSpPr>
        <p:spPr bwMode="auto">
          <a:xfrm>
            <a:off x="2667001" y="5440982"/>
            <a:ext cx="152400" cy="152400"/>
          </a:xfrm>
          <a:prstGeom prst="diamond">
            <a:avLst/>
          </a:prstGeom>
          <a:noFill/>
          <a:ln w="158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53" name="Shape 180"/>
          <p:cNvSpPr>
            <a:spLocks noChangeArrowheads="1"/>
          </p:cNvSpPr>
          <p:nvPr/>
        </p:nvSpPr>
        <p:spPr bwMode="auto">
          <a:xfrm>
            <a:off x="5086350" y="5260007"/>
            <a:ext cx="152400" cy="152400"/>
          </a:xfrm>
          <a:prstGeom prst="rect">
            <a:avLst/>
          </a:prstGeom>
          <a:solidFill>
            <a:srgbClr val="FF9900"/>
          </a:solidFill>
          <a:ln w="1587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54" name="Shape 181"/>
          <p:cNvSpPr>
            <a:spLocks noChangeArrowheads="1"/>
          </p:cNvSpPr>
          <p:nvPr/>
        </p:nvSpPr>
        <p:spPr bwMode="auto">
          <a:xfrm>
            <a:off x="5086350" y="5460032"/>
            <a:ext cx="152400" cy="152400"/>
          </a:xfrm>
          <a:prstGeom prst="rect">
            <a:avLst/>
          </a:prstGeom>
          <a:noFill/>
          <a:ln w="158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cxnSp>
        <p:nvCxnSpPr>
          <p:cNvPr id="70755" name="Shape 182"/>
          <p:cNvCxnSpPr>
            <a:cxnSpLocks noChangeShapeType="1"/>
          </p:cNvCxnSpPr>
          <p:nvPr/>
        </p:nvCxnSpPr>
        <p:spPr bwMode="auto">
          <a:xfrm>
            <a:off x="7505701" y="1935782"/>
            <a:ext cx="76200" cy="0"/>
          </a:xfrm>
          <a:prstGeom prst="straightConnector1">
            <a:avLst/>
          </a:prstGeom>
          <a:noFill/>
          <a:ln w="19050">
            <a:solidFill>
              <a:srgbClr val="FF9900"/>
            </a:solidFill>
            <a:round/>
            <a:headEnd/>
            <a:tailEnd/>
          </a:ln>
          <a:extLst>
            <a:ext uri="{909E8E84-426E-40dd-AFC4-6F175D3DCCD1}">
              <a14:hiddenFill xmlns:a14="http://schemas.microsoft.com/office/drawing/2010/main" xmlns="">
                <a:noFill/>
              </a14:hiddenFill>
            </a:ext>
          </a:extLst>
        </p:spPr>
      </p:cxnSp>
      <p:cxnSp>
        <p:nvCxnSpPr>
          <p:cNvPr id="70756" name="Shape 183"/>
          <p:cNvCxnSpPr>
            <a:cxnSpLocks noChangeShapeType="1"/>
          </p:cNvCxnSpPr>
          <p:nvPr/>
        </p:nvCxnSpPr>
        <p:spPr bwMode="auto">
          <a:xfrm>
            <a:off x="7629525" y="1935782"/>
            <a:ext cx="76200" cy="0"/>
          </a:xfrm>
          <a:prstGeom prst="straightConnector1">
            <a:avLst/>
          </a:prstGeom>
          <a:noFill/>
          <a:ln w="19050">
            <a:solidFill>
              <a:srgbClr val="FF9900"/>
            </a:solidFill>
            <a:round/>
            <a:headEnd/>
            <a:tailEnd/>
          </a:ln>
          <a:extLst>
            <a:ext uri="{909E8E84-426E-40dd-AFC4-6F175D3DCCD1}">
              <a14:hiddenFill xmlns:a14="http://schemas.microsoft.com/office/drawing/2010/main" xmlns="">
                <a:noFill/>
              </a14:hiddenFill>
            </a:ext>
          </a:extLst>
        </p:spPr>
      </p:cxnSp>
      <p:cxnSp>
        <p:nvCxnSpPr>
          <p:cNvPr id="70757" name="Shape 184"/>
          <p:cNvCxnSpPr>
            <a:cxnSpLocks noChangeShapeType="1"/>
          </p:cNvCxnSpPr>
          <p:nvPr/>
        </p:nvCxnSpPr>
        <p:spPr bwMode="auto">
          <a:xfrm>
            <a:off x="7758113" y="1935782"/>
            <a:ext cx="76200" cy="0"/>
          </a:xfrm>
          <a:prstGeom prst="straightConnector1">
            <a:avLst/>
          </a:prstGeom>
          <a:noFill/>
          <a:ln w="19050">
            <a:solidFill>
              <a:srgbClr val="FF9900"/>
            </a:solidFill>
            <a:round/>
            <a:headEnd/>
            <a:tailEnd/>
          </a:ln>
          <a:extLst>
            <a:ext uri="{909E8E84-426E-40dd-AFC4-6F175D3DCCD1}">
              <a14:hiddenFill xmlns:a14="http://schemas.microsoft.com/office/drawing/2010/main" xmlns="">
                <a:noFill/>
              </a14:hiddenFill>
            </a:ext>
          </a:extLst>
        </p:spPr>
      </p:cxnSp>
      <p:cxnSp>
        <p:nvCxnSpPr>
          <p:cNvPr id="70758" name="Shape 185"/>
          <p:cNvCxnSpPr>
            <a:cxnSpLocks noChangeShapeType="1"/>
          </p:cNvCxnSpPr>
          <p:nvPr/>
        </p:nvCxnSpPr>
        <p:spPr bwMode="auto">
          <a:xfrm>
            <a:off x="7543800" y="2602532"/>
            <a:ext cx="228600" cy="0"/>
          </a:xfrm>
          <a:prstGeom prst="straightConnector1">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cxnSp>
      <p:cxnSp>
        <p:nvCxnSpPr>
          <p:cNvPr id="70759" name="Shape 186"/>
          <p:cNvCxnSpPr>
            <a:cxnSpLocks noChangeShapeType="1"/>
          </p:cNvCxnSpPr>
          <p:nvPr/>
        </p:nvCxnSpPr>
        <p:spPr bwMode="auto">
          <a:xfrm>
            <a:off x="7981950" y="2602532"/>
            <a:ext cx="228600" cy="0"/>
          </a:xfrm>
          <a:prstGeom prst="straightConnector1">
            <a:avLst/>
          </a:prstGeom>
          <a:noFill/>
          <a:ln w="9525">
            <a:solidFill>
              <a:srgbClr val="7030A0"/>
            </a:solidFill>
            <a:round/>
            <a:headEnd/>
            <a:tailEnd type="triangle" w="med" len="med"/>
          </a:ln>
          <a:extLst>
            <a:ext uri="{909E8E84-426E-40dd-AFC4-6F175D3DCCD1}">
              <a14:hiddenFill xmlns:a14="http://schemas.microsoft.com/office/drawing/2010/main" xmlns="">
                <a:noFill/>
              </a14:hiddenFill>
            </a:ext>
          </a:extLst>
        </p:spPr>
      </p:cxnSp>
      <p:sp>
        <p:nvSpPr>
          <p:cNvPr id="70760" name="Shape 187"/>
          <p:cNvSpPr txBox="1">
            <a:spLocks noChangeArrowheads="1"/>
          </p:cNvSpPr>
          <p:nvPr/>
        </p:nvSpPr>
        <p:spPr bwMode="auto">
          <a:xfrm>
            <a:off x="8172450" y="2504107"/>
            <a:ext cx="609600"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600">
                <a:solidFill>
                  <a:srgbClr val="000000"/>
                </a:solidFill>
                <a:sym typeface="Arial" charset="0"/>
              </a:rPr>
              <a:t>ice buoys</a:t>
            </a:r>
          </a:p>
        </p:txBody>
      </p:sp>
      <p:sp>
        <p:nvSpPr>
          <p:cNvPr id="70761" name="Shape 188"/>
          <p:cNvSpPr>
            <a:spLocks noChangeArrowheads="1"/>
          </p:cNvSpPr>
          <p:nvPr/>
        </p:nvSpPr>
        <p:spPr bwMode="auto">
          <a:xfrm>
            <a:off x="7505701" y="3307382"/>
            <a:ext cx="76200" cy="76200"/>
          </a:xfrm>
          <a:prstGeom prst="triangle">
            <a:avLst>
              <a:gd name="adj" fmla="val 50000"/>
            </a:avLst>
          </a:prstGeom>
          <a:solidFill>
            <a:srgbClr val="FF0000"/>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62" name="Shape 189"/>
          <p:cNvSpPr>
            <a:spLocks noChangeArrowheads="1"/>
          </p:cNvSpPr>
          <p:nvPr/>
        </p:nvSpPr>
        <p:spPr bwMode="auto">
          <a:xfrm>
            <a:off x="7696200" y="3307382"/>
            <a:ext cx="76200" cy="76200"/>
          </a:xfrm>
          <a:prstGeom prst="triangle">
            <a:avLst>
              <a:gd name="adj"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63" name="Shape 190"/>
          <p:cNvSpPr>
            <a:spLocks noChangeArrowheads="1"/>
          </p:cNvSpPr>
          <p:nvPr/>
        </p:nvSpPr>
        <p:spPr bwMode="auto">
          <a:xfrm>
            <a:off x="7897814" y="3332782"/>
            <a:ext cx="26987" cy="26988"/>
          </a:xfrm>
          <a:prstGeom prst="flowChartConnector">
            <a:avLst/>
          </a:prstGeom>
          <a:solidFill>
            <a:schemeClr val="tx1"/>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64" name="Shape 191"/>
          <p:cNvSpPr txBox="1">
            <a:spLocks noChangeArrowheads="1"/>
          </p:cNvSpPr>
          <p:nvPr/>
        </p:nvSpPr>
        <p:spPr bwMode="auto">
          <a:xfrm>
            <a:off x="7396163" y="3350245"/>
            <a:ext cx="381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400">
                <a:solidFill>
                  <a:srgbClr val="000000"/>
                </a:solidFill>
                <a:sym typeface="Arial" charset="0"/>
              </a:rPr>
              <a:t>Fast data</a:t>
            </a:r>
          </a:p>
        </p:txBody>
      </p:sp>
      <p:sp>
        <p:nvSpPr>
          <p:cNvPr id="70765" name="Shape 192"/>
          <p:cNvSpPr txBox="1">
            <a:spLocks noChangeArrowheads="1"/>
          </p:cNvSpPr>
          <p:nvPr/>
        </p:nvSpPr>
        <p:spPr bwMode="auto">
          <a:xfrm>
            <a:off x="7543800" y="3350245"/>
            <a:ext cx="3810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buSzPct val="25000"/>
            </a:pPr>
            <a:r>
              <a:rPr lang="en-US" altLang="en-US" sz="400">
                <a:solidFill>
                  <a:srgbClr val="000000"/>
                </a:solidFill>
                <a:sym typeface="Arial" charset="0"/>
              </a:rPr>
              <a:t>Slow/no data</a:t>
            </a:r>
          </a:p>
        </p:txBody>
      </p:sp>
      <p:sp>
        <p:nvSpPr>
          <p:cNvPr id="70766" name="Shape 193"/>
          <p:cNvSpPr txBox="1">
            <a:spLocks noChangeArrowheads="1"/>
          </p:cNvSpPr>
          <p:nvPr/>
        </p:nvSpPr>
        <p:spPr bwMode="auto">
          <a:xfrm>
            <a:off x="7772400" y="3358183"/>
            <a:ext cx="304800" cy="153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buSzPct val="25000"/>
            </a:pPr>
            <a:r>
              <a:rPr lang="en-US" altLang="en-US" sz="400">
                <a:solidFill>
                  <a:srgbClr val="000000"/>
                </a:solidFill>
                <a:sym typeface="Arial" charset="0"/>
              </a:rPr>
              <a:t>GPS</a:t>
            </a:r>
          </a:p>
        </p:txBody>
      </p:sp>
      <p:cxnSp>
        <p:nvCxnSpPr>
          <p:cNvPr id="70767" name="Shape 194"/>
          <p:cNvCxnSpPr>
            <a:cxnSpLocks noChangeShapeType="1"/>
          </p:cNvCxnSpPr>
          <p:nvPr/>
        </p:nvCxnSpPr>
        <p:spPr bwMode="auto">
          <a:xfrm>
            <a:off x="7519988" y="4056682"/>
            <a:ext cx="76200" cy="0"/>
          </a:xfrm>
          <a:prstGeom prst="straightConnector1">
            <a:avLst/>
          </a:prstGeom>
          <a:noFill/>
          <a:ln w="19050">
            <a:solidFill>
              <a:srgbClr val="FF9900"/>
            </a:solidFill>
            <a:round/>
            <a:headEnd/>
            <a:tailEnd/>
          </a:ln>
          <a:extLst>
            <a:ext uri="{909E8E84-426E-40dd-AFC4-6F175D3DCCD1}">
              <a14:hiddenFill xmlns:a14="http://schemas.microsoft.com/office/drawing/2010/main" xmlns="">
                <a:noFill/>
              </a14:hiddenFill>
            </a:ext>
          </a:extLst>
        </p:spPr>
      </p:cxnSp>
      <p:cxnSp>
        <p:nvCxnSpPr>
          <p:cNvPr id="70768" name="Shape 195"/>
          <p:cNvCxnSpPr>
            <a:cxnSpLocks noChangeShapeType="1"/>
          </p:cNvCxnSpPr>
          <p:nvPr/>
        </p:nvCxnSpPr>
        <p:spPr bwMode="auto">
          <a:xfrm>
            <a:off x="7643813" y="4056682"/>
            <a:ext cx="76200" cy="0"/>
          </a:xfrm>
          <a:prstGeom prst="straightConnector1">
            <a:avLst/>
          </a:prstGeom>
          <a:noFill/>
          <a:ln w="19050">
            <a:solidFill>
              <a:srgbClr val="FF9900"/>
            </a:solidFill>
            <a:round/>
            <a:headEnd/>
            <a:tailEnd/>
          </a:ln>
          <a:extLst>
            <a:ext uri="{909E8E84-426E-40dd-AFC4-6F175D3DCCD1}">
              <a14:hiddenFill xmlns:a14="http://schemas.microsoft.com/office/drawing/2010/main" xmlns="">
                <a:noFill/>
              </a14:hiddenFill>
            </a:ext>
          </a:extLst>
        </p:spPr>
      </p:cxnSp>
      <p:cxnSp>
        <p:nvCxnSpPr>
          <p:cNvPr id="70769" name="Shape 196"/>
          <p:cNvCxnSpPr>
            <a:cxnSpLocks noChangeShapeType="1"/>
          </p:cNvCxnSpPr>
          <p:nvPr/>
        </p:nvCxnSpPr>
        <p:spPr bwMode="auto">
          <a:xfrm>
            <a:off x="7772400" y="4056682"/>
            <a:ext cx="76200" cy="0"/>
          </a:xfrm>
          <a:prstGeom prst="straightConnector1">
            <a:avLst/>
          </a:prstGeom>
          <a:noFill/>
          <a:ln w="19050">
            <a:solidFill>
              <a:srgbClr val="FF9900"/>
            </a:solidFill>
            <a:round/>
            <a:headEnd/>
            <a:tailEnd/>
          </a:ln>
          <a:extLst>
            <a:ext uri="{909E8E84-426E-40dd-AFC4-6F175D3DCCD1}">
              <a14:hiddenFill xmlns:a14="http://schemas.microsoft.com/office/drawing/2010/main" xmlns="">
                <a:noFill/>
              </a14:hiddenFill>
            </a:ext>
          </a:extLst>
        </p:spPr>
      </p:cxnSp>
      <p:sp>
        <p:nvSpPr>
          <p:cNvPr id="70770" name="Shape 197"/>
          <p:cNvSpPr txBox="1">
            <a:spLocks noChangeArrowheads="1"/>
          </p:cNvSpPr>
          <p:nvPr/>
        </p:nvSpPr>
        <p:spPr bwMode="auto">
          <a:xfrm>
            <a:off x="7762875" y="5231432"/>
            <a:ext cx="838200" cy="153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400">
                <a:solidFill>
                  <a:srgbClr val="000000"/>
                </a:solidFill>
                <a:sym typeface="Arial" charset="0"/>
              </a:rPr>
              <a:t>(Planned)</a:t>
            </a:r>
          </a:p>
        </p:txBody>
      </p:sp>
      <p:sp>
        <p:nvSpPr>
          <p:cNvPr id="70771" name="Shape 198"/>
          <p:cNvSpPr>
            <a:spLocks noChangeArrowheads="1"/>
          </p:cNvSpPr>
          <p:nvPr/>
        </p:nvSpPr>
        <p:spPr bwMode="auto">
          <a:xfrm>
            <a:off x="6977063" y="5883102"/>
            <a:ext cx="438150" cy="630237"/>
          </a:xfrm>
          <a:prstGeom prst="rect">
            <a:avLst/>
          </a:prstGeom>
          <a:solidFill>
            <a:srgbClr val="5F497A"/>
          </a:solidFill>
          <a:ln w="9525">
            <a:solidFill>
              <a:schemeClr val="tx1"/>
            </a:solidFill>
            <a:round/>
            <a:headEnd/>
            <a:tailEnd/>
          </a:ln>
        </p:spPr>
        <p:txBody>
          <a:bodyPr lIns="91422" tIns="45699" rIns="91422" bIns="45699"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endParaRPr lang="en-US" altLang="en-US" sz="1800">
              <a:solidFill>
                <a:srgbClr val="FFFFFF"/>
              </a:solidFill>
              <a:latin typeface="Calibri" charset="0"/>
              <a:sym typeface="Calibri" charset="0"/>
            </a:endParaRPr>
          </a:p>
        </p:txBody>
      </p:sp>
      <p:sp>
        <p:nvSpPr>
          <p:cNvPr id="70772" name="Shape 199"/>
          <p:cNvSpPr txBox="1">
            <a:spLocks noChangeArrowheads="1"/>
          </p:cNvSpPr>
          <p:nvPr/>
        </p:nvSpPr>
        <p:spPr bwMode="auto">
          <a:xfrm>
            <a:off x="6934200" y="6246639"/>
            <a:ext cx="609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400">
                <a:solidFill>
                  <a:srgbClr val="FFFFFF"/>
                </a:solidFill>
                <a:sym typeface="Arial" charset="0"/>
              </a:rPr>
              <a:t>63%</a:t>
            </a:r>
          </a:p>
        </p:txBody>
      </p:sp>
      <p:sp>
        <p:nvSpPr>
          <p:cNvPr id="70773" name="Shape 200"/>
          <p:cNvSpPr txBox="1">
            <a:spLocks noChangeArrowheads="1"/>
          </p:cNvSpPr>
          <p:nvPr/>
        </p:nvSpPr>
        <p:spPr bwMode="auto">
          <a:xfrm>
            <a:off x="6934201" y="6551438"/>
            <a:ext cx="5334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699" rIns="91422" bIns="45699"/>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buSzPct val="25000"/>
            </a:pPr>
            <a:r>
              <a:rPr lang="en-US" altLang="en-US" sz="1100">
                <a:solidFill>
                  <a:srgbClr val="000000"/>
                </a:solidFill>
                <a:sym typeface="Arial" charset="0"/>
              </a:rPr>
              <a:t>201</a:t>
            </a:r>
            <a:r>
              <a:rPr lang="en-US" altLang="en-US" sz="1100">
                <a:solidFill>
                  <a:srgbClr val="000000"/>
                </a:solidFill>
              </a:rPr>
              <a:t>4</a:t>
            </a:r>
          </a:p>
        </p:txBody>
      </p:sp>
      <p:pic>
        <p:nvPicPr>
          <p:cNvPr id="70775" name="Picture 1"/>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7510175" y="374273"/>
            <a:ext cx="1324264" cy="3206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 name="Rectangle 2"/>
          <p:cNvSpPr txBox="1">
            <a:spLocks noChangeArrowheads="1"/>
          </p:cNvSpPr>
          <p:nvPr/>
        </p:nvSpPr>
        <p:spPr bwMode="auto">
          <a:xfrm>
            <a:off x="57692" y="374273"/>
            <a:ext cx="7199816" cy="1143000"/>
          </a:xfrm>
          <a:prstGeom prst="rect">
            <a:avLst/>
          </a:prstGeom>
          <a:noFill/>
          <a:ln w="9525">
            <a:noFill/>
            <a:miter lim="800000"/>
            <a:headEnd/>
            <a:tailEnd/>
          </a:ln>
        </p:spPr>
        <p:txBody>
          <a:bodyPr lIns="91430" tIns="45716" rIns="91430" bIns="45716" anchor="ctr"/>
          <a:lstStyle>
            <a:lvl1pPr algn="l" rtl="0" eaLnBrk="0" fontAlgn="base" hangingPunct="0">
              <a:spcBef>
                <a:spcPct val="0"/>
              </a:spcBef>
              <a:spcAft>
                <a:spcPct val="0"/>
              </a:spcAft>
              <a:defRPr sz="2400" b="1">
                <a:solidFill>
                  <a:schemeClr val="tx2"/>
                </a:solidFill>
                <a:latin typeface="+mj-lt"/>
                <a:ea typeface="MS PGothic" pitchFamily="34" charset="-128"/>
                <a:cs typeface="MS PGothic"/>
              </a:defRPr>
            </a:lvl1pPr>
            <a:lvl2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2pPr>
            <a:lvl3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3pPr>
            <a:lvl4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4pPr>
            <a:lvl5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5pPr>
            <a:lvl6pPr marL="457200" algn="l" rtl="0" fontAlgn="base">
              <a:spcBef>
                <a:spcPct val="0"/>
              </a:spcBef>
              <a:spcAft>
                <a:spcPct val="0"/>
              </a:spcAft>
              <a:defRPr sz="2000" b="1">
                <a:solidFill>
                  <a:schemeClr val="tx2"/>
                </a:solidFill>
                <a:latin typeface="Arial" charset="0"/>
                <a:ea typeface="ＭＳ Ｐゴシック" charset="-128"/>
                <a:cs typeface="ＭＳ Ｐゴシック" charset="-128"/>
              </a:defRPr>
            </a:lvl6pPr>
            <a:lvl7pPr marL="914400" algn="l" rtl="0" fontAlgn="base">
              <a:spcBef>
                <a:spcPct val="0"/>
              </a:spcBef>
              <a:spcAft>
                <a:spcPct val="0"/>
              </a:spcAft>
              <a:defRPr sz="2000" b="1">
                <a:solidFill>
                  <a:schemeClr val="tx2"/>
                </a:solidFill>
                <a:latin typeface="Arial" charset="0"/>
                <a:ea typeface="ＭＳ Ｐゴシック" charset="-128"/>
                <a:cs typeface="ＭＳ Ｐゴシック" charset="-128"/>
              </a:defRPr>
            </a:lvl7pPr>
            <a:lvl8pPr marL="1371600" algn="l" rtl="0" fontAlgn="base">
              <a:spcBef>
                <a:spcPct val="0"/>
              </a:spcBef>
              <a:spcAft>
                <a:spcPct val="0"/>
              </a:spcAft>
              <a:defRPr sz="2000" b="1">
                <a:solidFill>
                  <a:schemeClr val="tx2"/>
                </a:solidFill>
                <a:latin typeface="Arial" charset="0"/>
                <a:ea typeface="ＭＳ Ｐゴシック" charset="-128"/>
                <a:cs typeface="ＭＳ Ｐゴシック" charset="-128"/>
              </a:defRPr>
            </a:lvl8pPr>
            <a:lvl9pPr marL="1828800" algn="l" rtl="0" fontAlgn="base">
              <a:spcBef>
                <a:spcPct val="0"/>
              </a:spcBef>
              <a:spcAft>
                <a:spcPct val="0"/>
              </a:spcAft>
              <a:defRPr sz="2000" b="1">
                <a:solidFill>
                  <a:schemeClr val="tx2"/>
                </a:solidFill>
                <a:latin typeface="Arial" charset="0"/>
                <a:ea typeface="ＭＳ Ｐゴシック" charset="-128"/>
                <a:cs typeface="ＭＳ Ｐゴシック" charset="-128"/>
              </a:defRPr>
            </a:lvl9pPr>
          </a:lstStyle>
          <a:p>
            <a:pPr defTabSz="914353">
              <a:defRPr/>
            </a:pPr>
            <a:r>
              <a:rPr lang="en-US" sz="2500" dirty="0">
                <a:solidFill>
                  <a:srgbClr val="FF6600"/>
                </a:solidFill>
                <a:ea typeface="MS PGothic"/>
              </a:rPr>
              <a:t>Global ocean observations for climate</a:t>
            </a:r>
          </a:p>
        </p:txBody>
      </p:sp>
    </p:spTree>
    <p:extLst>
      <p:ext uri="{BB962C8B-B14F-4D97-AF65-F5344CB8AC3E}">
        <p14:creationId xmlns:p14="http://schemas.microsoft.com/office/powerpoint/2010/main" val="3577630953"/>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16" descr="C:\Users\k_isensee\Documents\# BACKUP E DRIVE\My Documents\DocumentsKristen\WROS\Editorial Board\Meeting\photos\20160525_14082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16801" y="1273432"/>
            <a:ext cx="2680979" cy="13917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900" name="TextBox 8"/>
          <p:cNvSpPr txBox="1">
            <a:spLocks noChangeArrowheads="1"/>
          </p:cNvSpPr>
          <p:nvPr/>
        </p:nvSpPr>
        <p:spPr bwMode="auto">
          <a:xfrm>
            <a:off x="6016440" y="2699526"/>
            <a:ext cx="3181351" cy="5265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291" tIns="32146" rIns="64291" bIns="32146">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fontAlgn="base">
              <a:spcBef>
                <a:spcPct val="0"/>
              </a:spcBef>
              <a:spcAft>
                <a:spcPct val="0"/>
              </a:spcAft>
            </a:pPr>
            <a:r>
              <a:rPr lang="en-US" altLang="en-US" sz="1000" dirty="0">
                <a:solidFill>
                  <a:srgbClr val="000000"/>
                </a:solidFill>
                <a:latin typeface="Arial"/>
              </a:rPr>
              <a:t>1</a:t>
            </a:r>
            <a:r>
              <a:rPr lang="en-US" altLang="en-US" sz="1000" baseline="30000" dirty="0">
                <a:solidFill>
                  <a:srgbClr val="000000"/>
                </a:solidFill>
                <a:latin typeface="Arial"/>
              </a:rPr>
              <a:t>st</a:t>
            </a:r>
            <a:r>
              <a:rPr lang="en-US" altLang="en-US" sz="1000" dirty="0">
                <a:solidFill>
                  <a:srgbClr val="000000"/>
                </a:solidFill>
                <a:latin typeface="Arial"/>
              </a:rPr>
              <a:t> EB meeting May 2016, </a:t>
            </a:r>
            <a:r>
              <a:rPr lang="en-US" altLang="en-US" sz="1000" dirty="0" err="1">
                <a:solidFill>
                  <a:srgbClr val="000000"/>
                </a:solidFill>
                <a:latin typeface="Arial"/>
              </a:rPr>
              <a:t>Helsingør</a:t>
            </a:r>
            <a:r>
              <a:rPr lang="en-US" altLang="en-US" sz="1000" dirty="0">
                <a:solidFill>
                  <a:srgbClr val="000000"/>
                </a:solidFill>
                <a:latin typeface="Arial"/>
              </a:rPr>
              <a:t>, Denmark;</a:t>
            </a:r>
          </a:p>
          <a:p>
            <a:pPr fontAlgn="base">
              <a:spcBef>
                <a:spcPct val="0"/>
              </a:spcBef>
              <a:spcAft>
                <a:spcPct val="0"/>
              </a:spcAft>
            </a:pPr>
            <a:r>
              <a:rPr lang="en-US" altLang="en-US" sz="1000" dirty="0">
                <a:solidFill>
                  <a:srgbClr val="000000"/>
                </a:solidFill>
                <a:latin typeface="Arial"/>
              </a:rPr>
              <a:t>2</a:t>
            </a:r>
            <a:r>
              <a:rPr lang="en-US" altLang="en-US" sz="1000" baseline="30000" dirty="0">
                <a:solidFill>
                  <a:srgbClr val="000000"/>
                </a:solidFill>
                <a:latin typeface="Arial"/>
              </a:rPr>
              <a:t>nd</a:t>
            </a:r>
            <a:r>
              <a:rPr lang="en-US" altLang="en-US" sz="1000" dirty="0">
                <a:solidFill>
                  <a:srgbClr val="000000"/>
                </a:solidFill>
                <a:latin typeface="Arial"/>
              </a:rPr>
              <a:t> EB meeting October 2016, Seoul, R of Korea.</a:t>
            </a:r>
          </a:p>
          <a:p>
            <a:pPr fontAlgn="base">
              <a:spcBef>
                <a:spcPct val="0"/>
              </a:spcBef>
              <a:spcAft>
                <a:spcPct val="0"/>
              </a:spcAft>
            </a:pPr>
            <a:endParaRPr lang="en-US" altLang="en-US" sz="1000" dirty="0">
              <a:solidFill>
                <a:srgbClr val="000000"/>
              </a:solidFill>
              <a:latin typeface="Arial"/>
            </a:endParaRPr>
          </a:p>
        </p:txBody>
      </p:sp>
      <p:sp>
        <p:nvSpPr>
          <p:cNvPr id="10" name="Freeform 9"/>
          <p:cNvSpPr/>
          <p:nvPr/>
        </p:nvSpPr>
        <p:spPr>
          <a:xfrm>
            <a:off x="225144" y="1501776"/>
            <a:ext cx="1554480" cy="1554480"/>
          </a:xfrm>
          <a:custGeom>
            <a:avLst/>
            <a:gdLst>
              <a:gd name="connsiteX0" fmla="*/ 0 w 1456457"/>
              <a:gd name="connsiteY0" fmla="*/ 728229 h 1456457"/>
              <a:gd name="connsiteX1" fmla="*/ 728229 w 1456457"/>
              <a:gd name="connsiteY1" fmla="*/ 0 h 1456457"/>
              <a:gd name="connsiteX2" fmla="*/ 1456458 w 1456457"/>
              <a:gd name="connsiteY2" fmla="*/ 728229 h 1456457"/>
              <a:gd name="connsiteX3" fmla="*/ 728229 w 1456457"/>
              <a:gd name="connsiteY3" fmla="*/ 1456458 h 1456457"/>
              <a:gd name="connsiteX4" fmla="*/ 0 w 1456457"/>
              <a:gd name="connsiteY4" fmla="*/ 728229 h 1456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457" h="1456457">
                <a:moveTo>
                  <a:pt x="0" y="728229"/>
                </a:moveTo>
                <a:cubicBezTo>
                  <a:pt x="0" y="326039"/>
                  <a:pt x="326039" y="0"/>
                  <a:pt x="728229" y="0"/>
                </a:cubicBezTo>
                <a:cubicBezTo>
                  <a:pt x="1130419" y="0"/>
                  <a:pt x="1456458" y="326039"/>
                  <a:pt x="1456458" y="728229"/>
                </a:cubicBezTo>
                <a:cubicBezTo>
                  <a:pt x="1456458" y="1130419"/>
                  <a:pt x="1130419" y="1456458"/>
                  <a:pt x="728229" y="1456458"/>
                </a:cubicBezTo>
                <a:cubicBezTo>
                  <a:pt x="326039" y="1456458"/>
                  <a:pt x="0" y="1130419"/>
                  <a:pt x="0" y="728229"/>
                </a:cubicBez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lIns="231065" tIns="231065" rIns="231065" bIns="231065" spcCol="893" anchor="ctr"/>
          <a:lstStyle/>
          <a:p>
            <a:pPr defTabSz="622252" fontAlgn="base">
              <a:lnSpc>
                <a:spcPct val="90000"/>
              </a:lnSpc>
              <a:spcBef>
                <a:spcPct val="0"/>
              </a:spcBef>
              <a:spcAft>
                <a:spcPct val="35000"/>
              </a:spcAft>
              <a:defRPr/>
            </a:pPr>
            <a:r>
              <a:rPr lang="en-US" sz="1600" b="1" dirty="0">
                <a:solidFill>
                  <a:srgbClr val="FFFFFF"/>
                </a:solidFill>
                <a:latin typeface="Franklin Gothic Book" panose="020B0503020102020204" pitchFamily="34" charset="0"/>
                <a:ea typeface="ＭＳ Ｐゴシック"/>
              </a:rPr>
              <a:t>Investments</a:t>
            </a:r>
            <a:endParaRPr lang="fr-FR" sz="1600" b="1" dirty="0">
              <a:solidFill>
                <a:srgbClr val="FFFFFF"/>
              </a:solidFill>
              <a:latin typeface="Franklin Gothic Book" panose="020B0503020102020204" pitchFamily="34" charset="0"/>
              <a:ea typeface="ＭＳ Ｐゴシック"/>
            </a:endParaRPr>
          </a:p>
        </p:txBody>
      </p:sp>
      <p:sp>
        <p:nvSpPr>
          <p:cNvPr id="11" name="Freeform 10"/>
          <p:cNvSpPr/>
          <p:nvPr/>
        </p:nvSpPr>
        <p:spPr>
          <a:xfrm>
            <a:off x="1736725" y="1889127"/>
            <a:ext cx="548640" cy="548640"/>
          </a:xfrm>
          <a:custGeom>
            <a:avLst/>
            <a:gdLst>
              <a:gd name="connsiteX0" fmla="*/ 85418 w 644422"/>
              <a:gd name="connsiteY0" fmla="*/ 265070 h 681709"/>
              <a:gd name="connsiteX1" fmla="*/ 246427 w 644422"/>
              <a:gd name="connsiteY1" fmla="*/ 265070 h 681709"/>
              <a:gd name="connsiteX2" fmla="*/ 246427 w 644422"/>
              <a:gd name="connsiteY2" fmla="*/ 90361 h 681709"/>
              <a:gd name="connsiteX3" fmla="*/ 397995 w 644422"/>
              <a:gd name="connsiteY3" fmla="*/ 90361 h 681709"/>
              <a:gd name="connsiteX4" fmla="*/ 397995 w 644422"/>
              <a:gd name="connsiteY4" fmla="*/ 265070 h 681709"/>
              <a:gd name="connsiteX5" fmla="*/ 559004 w 644422"/>
              <a:gd name="connsiteY5" fmla="*/ 265070 h 681709"/>
              <a:gd name="connsiteX6" fmla="*/ 559004 w 644422"/>
              <a:gd name="connsiteY6" fmla="*/ 416639 h 681709"/>
              <a:gd name="connsiteX7" fmla="*/ 397995 w 644422"/>
              <a:gd name="connsiteY7" fmla="*/ 416639 h 681709"/>
              <a:gd name="connsiteX8" fmla="*/ 397995 w 644422"/>
              <a:gd name="connsiteY8" fmla="*/ 591348 h 681709"/>
              <a:gd name="connsiteX9" fmla="*/ 246427 w 644422"/>
              <a:gd name="connsiteY9" fmla="*/ 591348 h 681709"/>
              <a:gd name="connsiteX10" fmla="*/ 246427 w 644422"/>
              <a:gd name="connsiteY10" fmla="*/ 416639 h 681709"/>
              <a:gd name="connsiteX11" fmla="*/ 85418 w 644422"/>
              <a:gd name="connsiteY11" fmla="*/ 416639 h 681709"/>
              <a:gd name="connsiteX12" fmla="*/ 85418 w 644422"/>
              <a:gd name="connsiteY12" fmla="*/ 265070 h 68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422" h="681709">
                <a:moveTo>
                  <a:pt x="85418" y="265070"/>
                </a:moveTo>
                <a:lnTo>
                  <a:pt x="246427" y="265070"/>
                </a:lnTo>
                <a:lnTo>
                  <a:pt x="246427" y="90361"/>
                </a:lnTo>
                <a:lnTo>
                  <a:pt x="397995" y="90361"/>
                </a:lnTo>
                <a:lnTo>
                  <a:pt x="397995" y="265070"/>
                </a:lnTo>
                <a:lnTo>
                  <a:pt x="559004" y="265070"/>
                </a:lnTo>
                <a:lnTo>
                  <a:pt x="559004" y="416639"/>
                </a:lnTo>
                <a:lnTo>
                  <a:pt x="397995" y="416639"/>
                </a:lnTo>
                <a:lnTo>
                  <a:pt x="397995" y="591348"/>
                </a:lnTo>
                <a:lnTo>
                  <a:pt x="246427" y="591348"/>
                </a:lnTo>
                <a:lnTo>
                  <a:pt x="246427" y="416639"/>
                </a:lnTo>
                <a:lnTo>
                  <a:pt x="85418" y="416639"/>
                </a:lnTo>
                <a:lnTo>
                  <a:pt x="85418" y="265070"/>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lIns="85416" tIns="265062" rIns="85416" bIns="265062" spcCol="893" anchor="ctr"/>
          <a:lstStyle/>
          <a:p>
            <a:pPr defTabSz="711146" fontAlgn="base">
              <a:lnSpc>
                <a:spcPct val="90000"/>
              </a:lnSpc>
              <a:spcBef>
                <a:spcPct val="0"/>
              </a:spcBef>
              <a:spcAft>
                <a:spcPct val="35000"/>
              </a:spcAft>
              <a:defRPr/>
            </a:pPr>
            <a:endParaRPr lang="fr-FR" sz="1600" b="1">
              <a:solidFill>
                <a:srgbClr val="002060"/>
              </a:solidFill>
              <a:latin typeface="Arial"/>
              <a:ea typeface="ＭＳ Ｐゴシック"/>
            </a:endParaRPr>
          </a:p>
        </p:txBody>
      </p:sp>
      <p:sp>
        <p:nvSpPr>
          <p:cNvPr id="12" name="Freeform 11"/>
          <p:cNvSpPr/>
          <p:nvPr/>
        </p:nvSpPr>
        <p:spPr>
          <a:xfrm>
            <a:off x="2257893" y="1501776"/>
            <a:ext cx="1554480" cy="1554480"/>
          </a:xfrm>
          <a:custGeom>
            <a:avLst/>
            <a:gdLst>
              <a:gd name="connsiteX0" fmla="*/ 0 w 1456457"/>
              <a:gd name="connsiteY0" fmla="*/ 728229 h 1456457"/>
              <a:gd name="connsiteX1" fmla="*/ 728229 w 1456457"/>
              <a:gd name="connsiteY1" fmla="*/ 0 h 1456457"/>
              <a:gd name="connsiteX2" fmla="*/ 1456458 w 1456457"/>
              <a:gd name="connsiteY2" fmla="*/ 728229 h 1456457"/>
              <a:gd name="connsiteX3" fmla="*/ 728229 w 1456457"/>
              <a:gd name="connsiteY3" fmla="*/ 1456458 h 1456457"/>
              <a:gd name="connsiteX4" fmla="*/ 0 w 1456457"/>
              <a:gd name="connsiteY4" fmla="*/ 728229 h 1456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457" h="1456457">
                <a:moveTo>
                  <a:pt x="0" y="728229"/>
                </a:moveTo>
                <a:cubicBezTo>
                  <a:pt x="0" y="326039"/>
                  <a:pt x="326039" y="0"/>
                  <a:pt x="728229" y="0"/>
                </a:cubicBezTo>
                <a:cubicBezTo>
                  <a:pt x="1130419" y="0"/>
                  <a:pt x="1456458" y="326039"/>
                  <a:pt x="1456458" y="728229"/>
                </a:cubicBezTo>
                <a:cubicBezTo>
                  <a:pt x="1456458" y="1130419"/>
                  <a:pt x="1130419" y="1456458"/>
                  <a:pt x="728229" y="1456458"/>
                </a:cubicBezTo>
                <a:cubicBezTo>
                  <a:pt x="326039" y="1456458"/>
                  <a:pt x="0" y="1130419"/>
                  <a:pt x="0" y="728229"/>
                </a:cubicBez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lIns="233605" tIns="233605" rIns="233605" bIns="233605" spcCol="893" anchor="ctr"/>
          <a:lstStyle/>
          <a:p>
            <a:pPr defTabSz="711146" fontAlgn="base">
              <a:lnSpc>
                <a:spcPct val="90000"/>
              </a:lnSpc>
              <a:spcBef>
                <a:spcPct val="0"/>
              </a:spcBef>
              <a:spcAft>
                <a:spcPct val="35000"/>
              </a:spcAft>
              <a:defRPr/>
            </a:pPr>
            <a:r>
              <a:rPr lang="en-US" sz="1600" b="1" dirty="0">
                <a:solidFill>
                  <a:srgbClr val="FFFFFF"/>
                </a:solidFill>
                <a:latin typeface="Franklin Gothic Book" panose="020B0503020102020204" pitchFamily="34" charset="0"/>
                <a:ea typeface="ＭＳ Ｐゴシック"/>
              </a:rPr>
              <a:t>Resources</a:t>
            </a:r>
            <a:endParaRPr lang="fr-FR" sz="1600" b="1" dirty="0">
              <a:solidFill>
                <a:srgbClr val="FFFFFF"/>
              </a:solidFill>
              <a:latin typeface="Franklin Gothic Book" panose="020B0503020102020204" pitchFamily="34" charset="0"/>
              <a:ea typeface="ＭＳ Ｐゴシック"/>
            </a:endParaRPr>
          </a:p>
        </p:txBody>
      </p:sp>
      <p:sp>
        <p:nvSpPr>
          <p:cNvPr id="13" name="Freeform 12"/>
          <p:cNvSpPr/>
          <p:nvPr/>
        </p:nvSpPr>
        <p:spPr>
          <a:xfrm>
            <a:off x="3822683" y="1921344"/>
            <a:ext cx="548640" cy="548640"/>
          </a:xfrm>
          <a:custGeom>
            <a:avLst/>
            <a:gdLst>
              <a:gd name="connsiteX0" fmla="*/ 85893 w 648004"/>
              <a:gd name="connsiteY0" fmla="*/ 96675 h 469298"/>
              <a:gd name="connsiteX1" fmla="*/ 562111 w 648004"/>
              <a:gd name="connsiteY1" fmla="*/ 96675 h 469298"/>
              <a:gd name="connsiteX2" fmla="*/ 562111 w 648004"/>
              <a:gd name="connsiteY2" fmla="*/ 207054 h 469298"/>
              <a:gd name="connsiteX3" fmla="*/ 85893 w 648004"/>
              <a:gd name="connsiteY3" fmla="*/ 207054 h 469298"/>
              <a:gd name="connsiteX4" fmla="*/ 85893 w 648004"/>
              <a:gd name="connsiteY4" fmla="*/ 96675 h 469298"/>
              <a:gd name="connsiteX5" fmla="*/ 85893 w 648004"/>
              <a:gd name="connsiteY5" fmla="*/ 262244 h 469298"/>
              <a:gd name="connsiteX6" fmla="*/ 562111 w 648004"/>
              <a:gd name="connsiteY6" fmla="*/ 262244 h 469298"/>
              <a:gd name="connsiteX7" fmla="*/ 562111 w 648004"/>
              <a:gd name="connsiteY7" fmla="*/ 372623 h 469298"/>
              <a:gd name="connsiteX8" fmla="*/ 85893 w 648004"/>
              <a:gd name="connsiteY8" fmla="*/ 372623 h 469298"/>
              <a:gd name="connsiteX9" fmla="*/ 85893 w 648004"/>
              <a:gd name="connsiteY9" fmla="*/ 262244 h 4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004" h="469298">
                <a:moveTo>
                  <a:pt x="85893" y="96675"/>
                </a:moveTo>
                <a:lnTo>
                  <a:pt x="562111" y="96675"/>
                </a:lnTo>
                <a:lnTo>
                  <a:pt x="562111" y="207054"/>
                </a:lnTo>
                <a:lnTo>
                  <a:pt x="85893" y="207054"/>
                </a:lnTo>
                <a:lnTo>
                  <a:pt x="85893" y="96675"/>
                </a:lnTo>
                <a:close/>
                <a:moveTo>
                  <a:pt x="85893" y="262244"/>
                </a:moveTo>
                <a:lnTo>
                  <a:pt x="562111" y="262244"/>
                </a:lnTo>
                <a:lnTo>
                  <a:pt x="562111" y="372623"/>
                </a:lnTo>
                <a:lnTo>
                  <a:pt x="85893" y="372623"/>
                </a:lnTo>
                <a:lnTo>
                  <a:pt x="85893" y="262244"/>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txBody>
          <a:bodyPr lIns="85890" tIns="96671" rIns="85890" bIns="96671" spcCol="893" anchor="ctr"/>
          <a:lstStyle/>
          <a:p>
            <a:pPr defTabSz="711146" fontAlgn="base">
              <a:lnSpc>
                <a:spcPct val="90000"/>
              </a:lnSpc>
              <a:spcBef>
                <a:spcPct val="0"/>
              </a:spcBef>
              <a:spcAft>
                <a:spcPct val="35000"/>
              </a:spcAft>
              <a:defRPr/>
            </a:pPr>
            <a:endParaRPr lang="fr-FR" sz="1600" b="1">
              <a:solidFill>
                <a:srgbClr val="002060"/>
              </a:solidFill>
              <a:latin typeface="Arial"/>
              <a:ea typeface="ＭＳ Ｐゴシック"/>
            </a:endParaRPr>
          </a:p>
        </p:txBody>
      </p:sp>
      <p:sp>
        <p:nvSpPr>
          <p:cNvPr id="14" name="Freeform 13"/>
          <p:cNvSpPr/>
          <p:nvPr/>
        </p:nvSpPr>
        <p:spPr>
          <a:xfrm>
            <a:off x="4381633" y="1501776"/>
            <a:ext cx="1554480" cy="1554480"/>
          </a:xfrm>
          <a:custGeom>
            <a:avLst/>
            <a:gdLst>
              <a:gd name="connsiteX0" fmla="*/ 0 w 1456457"/>
              <a:gd name="connsiteY0" fmla="*/ 728229 h 1456457"/>
              <a:gd name="connsiteX1" fmla="*/ 728229 w 1456457"/>
              <a:gd name="connsiteY1" fmla="*/ 0 h 1456457"/>
              <a:gd name="connsiteX2" fmla="*/ 1456458 w 1456457"/>
              <a:gd name="connsiteY2" fmla="*/ 728229 h 1456457"/>
              <a:gd name="connsiteX3" fmla="*/ 728229 w 1456457"/>
              <a:gd name="connsiteY3" fmla="*/ 1456458 h 1456457"/>
              <a:gd name="connsiteX4" fmla="*/ 0 w 1456457"/>
              <a:gd name="connsiteY4" fmla="*/ 728229 h 1456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457" h="1456457">
                <a:moveTo>
                  <a:pt x="0" y="728229"/>
                </a:moveTo>
                <a:cubicBezTo>
                  <a:pt x="0" y="326039"/>
                  <a:pt x="326039" y="0"/>
                  <a:pt x="728229" y="0"/>
                </a:cubicBezTo>
                <a:cubicBezTo>
                  <a:pt x="1130419" y="0"/>
                  <a:pt x="1456458" y="326039"/>
                  <a:pt x="1456458" y="728229"/>
                </a:cubicBezTo>
                <a:cubicBezTo>
                  <a:pt x="1456458" y="1130419"/>
                  <a:pt x="1130419" y="1456458"/>
                  <a:pt x="728229" y="1456458"/>
                </a:cubicBezTo>
                <a:cubicBezTo>
                  <a:pt x="326039" y="1456458"/>
                  <a:pt x="0" y="1130419"/>
                  <a:pt x="0" y="728229"/>
                </a:cubicBez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lIns="233605" tIns="233605" rIns="233605" bIns="233605" spcCol="893" anchor="ctr"/>
          <a:lstStyle/>
          <a:p>
            <a:pPr defTabSz="711146" fontAlgn="base">
              <a:lnSpc>
                <a:spcPct val="90000"/>
              </a:lnSpc>
              <a:spcBef>
                <a:spcPct val="0"/>
              </a:spcBef>
              <a:spcAft>
                <a:spcPct val="35000"/>
              </a:spcAft>
              <a:defRPr/>
            </a:pPr>
            <a:r>
              <a:rPr lang="en-US" sz="1600" b="1" dirty="0">
                <a:solidFill>
                  <a:srgbClr val="FFFFFF"/>
                </a:solidFill>
                <a:latin typeface="Franklin Gothic Book" panose="020B0503020102020204" pitchFamily="34" charset="0"/>
                <a:ea typeface="ＭＳ Ｐゴシック"/>
              </a:rPr>
              <a:t>Scientific</a:t>
            </a:r>
          </a:p>
          <a:p>
            <a:pPr defTabSz="711146" fontAlgn="base">
              <a:lnSpc>
                <a:spcPct val="90000"/>
              </a:lnSpc>
              <a:spcBef>
                <a:spcPct val="0"/>
              </a:spcBef>
              <a:spcAft>
                <a:spcPct val="35000"/>
              </a:spcAft>
              <a:defRPr/>
            </a:pPr>
            <a:r>
              <a:rPr lang="en-US" sz="1600" b="1" dirty="0">
                <a:solidFill>
                  <a:srgbClr val="FFFFFF"/>
                </a:solidFill>
                <a:latin typeface="Franklin Gothic Book" panose="020B0503020102020204" pitchFamily="34" charset="0"/>
                <a:ea typeface="ＭＳ Ｐゴシック"/>
              </a:rPr>
              <a:t>capacity</a:t>
            </a:r>
            <a:endParaRPr lang="fr-FR" sz="1600" b="1" dirty="0">
              <a:solidFill>
                <a:srgbClr val="FFFFFF"/>
              </a:solidFill>
              <a:latin typeface="Franklin Gothic Book" panose="020B0503020102020204" pitchFamily="34" charset="0"/>
              <a:ea typeface="ＭＳ Ｐゴシック"/>
            </a:endParaRPr>
          </a:p>
        </p:txBody>
      </p:sp>
      <p:sp>
        <p:nvSpPr>
          <p:cNvPr id="2" name="Rectangle 1"/>
          <p:cNvSpPr/>
          <p:nvPr/>
        </p:nvSpPr>
        <p:spPr>
          <a:xfrm>
            <a:off x="324340" y="3300252"/>
            <a:ext cx="5421593" cy="2142413"/>
          </a:xfrm>
          <a:prstGeom prst="rect">
            <a:avLst/>
          </a:prstGeom>
        </p:spPr>
        <p:txBody>
          <a:bodyPr wrap="square" lIns="64291" tIns="32146" rIns="64291" bIns="32146">
            <a:spAutoFit/>
          </a:bodyPr>
          <a:lstStyle/>
          <a:p>
            <a:pPr algn="l" eaLnBrk="0" fontAlgn="base" hangingPunct="0">
              <a:spcBef>
                <a:spcPct val="0"/>
              </a:spcBef>
              <a:spcAft>
                <a:spcPct val="0"/>
              </a:spcAft>
            </a:pPr>
            <a:r>
              <a:rPr lang="en-US" sz="1700" b="1" dirty="0">
                <a:solidFill>
                  <a:srgbClr val="000000"/>
                </a:solidFill>
                <a:latin typeface="Arial" panose="020B0604020202020204" pitchFamily="34" charset="0"/>
                <a:ea typeface="MS PGothic" panose="020B0600070205080204" pitchFamily="34" charset="-128"/>
              </a:rPr>
              <a:t>Main objectives:</a:t>
            </a:r>
          </a:p>
          <a:p>
            <a:pPr algn="l" eaLnBrk="0" fontAlgn="base" hangingPunct="0">
              <a:spcBef>
                <a:spcPct val="0"/>
              </a:spcBef>
              <a:spcAft>
                <a:spcPct val="0"/>
              </a:spcAft>
            </a:pPr>
            <a:endParaRPr lang="en-US" sz="1700" b="1" dirty="0">
              <a:solidFill>
                <a:srgbClr val="000000"/>
              </a:solidFill>
              <a:latin typeface="Arial" panose="020B0604020202020204" pitchFamily="34" charset="0"/>
              <a:ea typeface="MS PGothic" panose="020B0600070205080204" pitchFamily="34" charset="-128"/>
            </a:endParaRPr>
          </a:p>
          <a:p>
            <a:pPr marL="285729" indent="-285729" eaLnBrk="0" fontAlgn="base" hangingPunct="0">
              <a:spcBef>
                <a:spcPct val="0"/>
              </a:spcBef>
              <a:spcAft>
                <a:spcPct val="0"/>
              </a:spcAft>
              <a:buFont typeface="Arial" panose="020B0604020202020204" pitchFamily="34" charset="0"/>
              <a:buChar char="•"/>
            </a:pPr>
            <a:r>
              <a:rPr lang="en-US" sz="1700" dirty="0">
                <a:solidFill>
                  <a:srgbClr val="000000"/>
                </a:solidFill>
                <a:latin typeface="Arial" panose="020B0604020202020204" pitchFamily="34" charset="0"/>
                <a:ea typeface="MS PGothic" panose="020B0600070205080204" pitchFamily="34" charset="-128"/>
              </a:rPr>
              <a:t>Highlight patterns on how science is produced </a:t>
            </a:r>
          </a:p>
          <a:p>
            <a:pPr marL="285729" indent="-285729" eaLnBrk="0" fontAlgn="base" hangingPunct="0">
              <a:spcBef>
                <a:spcPct val="0"/>
              </a:spcBef>
              <a:spcAft>
                <a:spcPct val="0"/>
              </a:spcAft>
              <a:buFont typeface="Arial" panose="020B0604020202020204" pitchFamily="34" charset="0"/>
              <a:buChar char="•"/>
            </a:pPr>
            <a:r>
              <a:rPr lang="en-US" sz="1700" dirty="0">
                <a:solidFill>
                  <a:srgbClr val="000000"/>
                </a:solidFill>
                <a:latin typeface="Arial" panose="020B0604020202020204" pitchFamily="34" charset="0"/>
                <a:ea typeface="MS PGothic" panose="020B0600070205080204" pitchFamily="34" charset="-128"/>
              </a:rPr>
              <a:t>Organization of scientific collaboration </a:t>
            </a:r>
          </a:p>
          <a:p>
            <a:pPr marL="285729" indent="-285729" eaLnBrk="0" fontAlgn="base" hangingPunct="0">
              <a:spcBef>
                <a:spcPct val="0"/>
              </a:spcBef>
              <a:spcAft>
                <a:spcPct val="0"/>
              </a:spcAft>
              <a:buFont typeface="Arial" panose="020B0604020202020204" pitchFamily="34" charset="0"/>
              <a:buChar char="•"/>
            </a:pPr>
            <a:r>
              <a:rPr lang="en-US" sz="1700" dirty="0">
                <a:solidFill>
                  <a:srgbClr val="000000"/>
                </a:solidFill>
                <a:latin typeface="Arial" panose="020B0604020202020204" pitchFamily="34" charset="0"/>
                <a:ea typeface="MS PGothic" panose="020B0600070205080204" pitchFamily="34" charset="-128"/>
              </a:rPr>
              <a:t>Identify the opportunities &amp; benefits of international collaboration </a:t>
            </a:r>
          </a:p>
          <a:p>
            <a:pPr marL="285729" indent="-285729" eaLnBrk="0" fontAlgn="base" hangingPunct="0">
              <a:spcBef>
                <a:spcPct val="0"/>
              </a:spcBef>
              <a:spcAft>
                <a:spcPct val="0"/>
              </a:spcAft>
              <a:buFont typeface="Arial" panose="020B0604020202020204" pitchFamily="34" charset="0"/>
              <a:buChar char="•"/>
            </a:pPr>
            <a:r>
              <a:rPr lang="en-US" sz="1700" dirty="0">
                <a:solidFill>
                  <a:srgbClr val="000000"/>
                </a:solidFill>
                <a:latin typeface="Arial" panose="020B0604020202020204" pitchFamily="34" charset="0"/>
                <a:ea typeface="MS PGothic" panose="020B0600070205080204" pitchFamily="34" charset="-128"/>
              </a:rPr>
              <a:t>Reporting mechanisms for SDG 14.a</a:t>
            </a:r>
          </a:p>
          <a:p>
            <a:pPr algn="l" eaLnBrk="0" fontAlgn="base" hangingPunct="0">
              <a:spcBef>
                <a:spcPct val="0"/>
              </a:spcBef>
              <a:spcAft>
                <a:spcPct val="0"/>
              </a:spcAft>
            </a:pPr>
            <a:endParaRPr lang="en-US" sz="1700" dirty="0">
              <a:solidFill>
                <a:srgbClr val="000000"/>
              </a:solidFill>
              <a:latin typeface="Arial" panose="020B0604020202020204" pitchFamily="34" charset="0"/>
              <a:ea typeface="MS PGothic" panose="020B0600070205080204" pitchFamily="34" charset="-128"/>
            </a:endParaRPr>
          </a:p>
        </p:txBody>
      </p:sp>
      <p:sp>
        <p:nvSpPr>
          <p:cNvPr id="3" name="Rectangle 2"/>
          <p:cNvSpPr/>
          <p:nvPr/>
        </p:nvSpPr>
        <p:spPr>
          <a:xfrm>
            <a:off x="324340" y="5382184"/>
            <a:ext cx="4544721" cy="583303"/>
          </a:xfrm>
          <a:prstGeom prst="rect">
            <a:avLst/>
          </a:prstGeom>
        </p:spPr>
        <p:txBody>
          <a:bodyPr wrap="square" lIns="64291" tIns="32146" rIns="64291" bIns="32146">
            <a:spAutoFit/>
          </a:bodyPr>
          <a:lstStyle/>
          <a:p>
            <a:pPr eaLnBrk="0" fontAlgn="base" hangingPunct="0">
              <a:spcBef>
                <a:spcPct val="0"/>
              </a:spcBef>
              <a:spcAft>
                <a:spcPct val="0"/>
              </a:spcAft>
            </a:pPr>
            <a:r>
              <a:rPr lang="en-US" sz="2000" b="1" i="1" dirty="0">
                <a:solidFill>
                  <a:srgbClr val="000000"/>
                </a:solidFill>
                <a:latin typeface="Arial" panose="020B0604020202020204" pitchFamily="34" charset="0"/>
                <a:ea typeface="MS PGothic" panose="020B0600070205080204" pitchFamily="34" charset="-128"/>
              </a:rPr>
              <a:t>Release of the first GOSR in 2017 </a:t>
            </a:r>
            <a:r>
              <a:rPr lang="en-US" sz="1400" dirty="0">
                <a:solidFill>
                  <a:srgbClr val="000000"/>
                </a:solidFill>
                <a:latin typeface="Arial" panose="020B0604020202020204" pitchFamily="34" charset="0"/>
                <a:ea typeface="MS PGothic" panose="020B0600070205080204" pitchFamily="34" charset="-128"/>
              </a:rPr>
              <a:t>(SDG 14 conference 5-9 June 2017, New York)</a:t>
            </a:r>
          </a:p>
        </p:txBody>
      </p:sp>
      <p:pic>
        <p:nvPicPr>
          <p:cNvPr id="17" name="Picture 16" descr="D:\# GOSR\#Chapter 3\Fig 3-3.jpg"/>
          <p:cNvPicPr/>
          <p:nvPr/>
        </p:nvPicPr>
        <p:blipFill>
          <a:blip r:embed="rId4" cstate="email">
            <a:extLst>
              <a:ext uri="{28A0092B-C50C-407E-A947-70E740481C1C}">
                <a14:useLocalDpi xmlns:a14="http://schemas.microsoft.com/office/drawing/2010/main"/>
              </a:ext>
            </a:extLst>
          </a:blip>
          <a:srcRect/>
          <a:stretch>
            <a:fillRect/>
          </a:stretch>
        </p:blipFill>
        <p:spPr bwMode="auto">
          <a:xfrm>
            <a:off x="5354331" y="3300251"/>
            <a:ext cx="3336751" cy="2373585"/>
          </a:xfrm>
          <a:prstGeom prst="rect">
            <a:avLst/>
          </a:prstGeom>
          <a:noFill/>
          <a:ln>
            <a:noFill/>
          </a:ln>
        </p:spPr>
      </p:pic>
      <p:sp>
        <p:nvSpPr>
          <p:cNvPr id="18" name="Rectangle 17"/>
          <p:cNvSpPr/>
          <p:nvPr/>
        </p:nvSpPr>
        <p:spPr>
          <a:xfrm>
            <a:off x="5254480" y="5562672"/>
            <a:ext cx="3543301" cy="403416"/>
          </a:xfrm>
          <a:prstGeom prst="rect">
            <a:avLst/>
          </a:prstGeom>
        </p:spPr>
        <p:txBody>
          <a:bodyPr wrap="square" lIns="64291" tIns="32146" rIns="64291" bIns="32146">
            <a:spAutoFit/>
          </a:bodyPr>
          <a:lstStyle/>
          <a:p>
            <a:pPr eaLnBrk="0" fontAlgn="base" hangingPunct="0">
              <a:spcBef>
                <a:spcPct val="0"/>
              </a:spcBef>
              <a:spcAft>
                <a:spcPct val="0"/>
              </a:spcAft>
            </a:pPr>
            <a:r>
              <a:rPr lang="en-US" sz="1100" dirty="0">
                <a:solidFill>
                  <a:srgbClr val="000000"/>
                </a:solidFill>
                <a:latin typeface="Franklin Gothic Book" panose="020B0503020102020204" pitchFamily="34" charset="0"/>
                <a:ea typeface="MS PGothic" panose="020B0600070205080204" pitchFamily="34" charset="-128"/>
              </a:rPr>
              <a:t>Relative proportion (%) of male and female experts attending international scientific conferences/symposia.</a:t>
            </a:r>
          </a:p>
        </p:txBody>
      </p:sp>
      <p:sp>
        <p:nvSpPr>
          <p:cNvPr id="19" name="Rectangle 2"/>
          <p:cNvSpPr txBox="1">
            <a:spLocks noChangeArrowheads="1"/>
          </p:cNvSpPr>
          <p:nvPr/>
        </p:nvSpPr>
        <p:spPr bwMode="auto">
          <a:xfrm>
            <a:off x="225144" y="519486"/>
            <a:ext cx="9165496" cy="1143000"/>
          </a:xfrm>
          <a:prstGeom prst="rect">
            <a:avLst/>
          </a:prstGeom>
          <a:noFill/>
          <a:ln w="9525">
            <a:noFill/>
            <a:miter lim="800000"/>
            <a:headEnd/>
            <a:tailEnd/>
          </a:ln>
        </p:spPr>
        <p:txBody>
          <a:bodyPr lIns="91430" tIns="45716" rIns="91430" bIns="45716" anchor="ctr"/>
          <a:lstStyle>
            <a:lvl1pPr algn="l" rtl="0" eaLnBrk="0" fontAlgn="base" hangingPunct="0">
              <a:spcBef>
                <a:spcPct val="0"/>
              </a:spcBef>
              <a:spcAft>
                <a:spcPct val="0"/>
              </a:spcAft>
              <a:defRPr sz="2400" b="1">
                <a:solidFill>
                  <a:schemeClr val="tx2"/>
                </a:solidFill>
                <a:latin typeface="+mj-lt"/>
                <a:ea typeface="MS PGothic" pitchFamily="34" charset="-128"/>
                <a:cs typeface="MS PGothic"/>
              </a:defRPr>
            </a:lvl1pPr>
            <a:lvl2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2pPr>
            <a:lvl3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3pPr>
            <a:lvl4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4pPr>
            <a:lvl5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5pPr>
            <a:lvl6pPr marL="457200" algn="l" rtl="0" fontAlgn="base">
              <a:spcBef>
                <a:spcPct val="0"/>
              </a:spcBef>
              <a:spcAft>
                <a:spcPct val="0"/>
              </a:spcAft>
              <a:defRPr sz="2000" b="1">
                <a:solidFill>
                  <a:schemeClr val="tx2"/>
                </a:solidFill>
                <a:latin typeface="Arial" charset="0"/>
                <a:ea typeface="ＭＳ Ｐゴシック" charset="-128"/>
                <a:cs typeface="ＭＳ Ｐゴシック" charset="-128"/>
              </a:defRPr>
            </a:lvl6pPr>
            <a:lvl7pPr marL="914400" algn="l" rtl="0" fontAlgn="base">
              <a:spcBef>
                <a:spcPct val="0"/>
              </a:spcBef>
              <a:spcAft>
                <a:spcPct val="0"/>
              </a:spcAft>
              <a:defRPr sz="2000" b="1">
                <a:solidFill>
                  <a:schemeClr val="tx2"/>
                </a:solidFill>
                <a:latin typeface="Arial" charset="0"/>
                <a:ea typeface="ＭＳ Ｐゴシック" charset="-128"/>
                <a:cs typeface="ＭＳ Ｐゴシック" charset="-128"/>
              </a:defRPr>
            </a:lvl7pPr>
            <a:lvl8pPr marL="1371600" algn="l" rtl="0" fontAlgn="base">
              <a:spcBef>
                <a:spcPct val="0"/>
              </a:spcBef>
              <a:spcAft>
                <a:spcPct val="0"/>
              </a:spcAft>
              <a:defRPr sz="2000" b="1">
                <a:solidFill>
                  <a:schemeClr val="tx2"/>
                </a:solidFill>
                <a:latin typeface="Arial" charset="0"/>
                <a:ea typeface="ＭＳ Ｐゴシック" charset="-128"/>
                <a:cs typeface="ＭＳ Ｐゴシック" charset="-128"/>
              </a:defRPr>
            </a:lvl8pPr>
            <a:lvl9pPr marL="1828800" algn="l" rtl="0" fontAlgn="base">
              <a:spcBef>
                <a:spcPct val="0"/>
              </a:spcBef>
              <a:spcAft>
                <a:spcPct val="0"/>
              </a:spcAft>
              <a:defRPr sz="2000" b="1">
                <a:solidFill>
                  <a:schemeClr val="tx2"/>
                </a:solidFill>
                <a:latin typeface="Arial" charset="0"/>
                <a:ea typeface="ＭＳ Ｐゴシック" charset="-128"/>
                <a:cs typeface="ＭＳ Ｐゴシック" charset="-128"/>
              </a:defRPr>
            </a:lvl9pPr>
          </a:lstStyle>
          <a:p>
            <a:pPr defTabSz="914353">
              <a:defRPr/>
            </a:pPr>
            <a:r>
              <a:rPr lang="en-US" sz="2500" dirty="0">
                <a:solidFill>
                  <a:srgbClr val="000000"/>
                </a:solidFill>
                <a:ea typeface="MS PGothic"/>
              </a:rPr>
              <a:t>Global Ocean Science Report </a:t>
            </a:r>
          </a:p>
        </p:txBody>
      </p:sp>
    </p:spTree>
    <p:extLst>
      <p:ext uri="{BB962C8B-B14F-4D97-AF65-F5344CB8AC3E}">
        <p14:creationId xmlns:p14="http://schemas.microsoft.com/office/powerpoint/2010/main" val="1910965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a:spLocks noGrp="1" noChangeArrowheads="1"/>
          </p:cNvSpPr>
          <p:nvPr>
            <p:ph sz="half" idx="4294967295"/>
          </p:nvPr>
        </p:nvSpPr>
        <p:spPr>
          <a:xfrm>
            <a:off x="820738" y="376238"/>
            <a:ext cx="4171950" cy="4495800"/>
          </a:xfrm>
        </p:spPr>
        <p:txBody>
          <a:bodyPr/>
          <a:lstStyle/>
          <a:p>
            <a:pPr marL="342865" indent="-342865">
              <a:spcAft>
                <a:spcPts val="1200"/>
              </a:spcAft>
              <a:defRPr/>
            </a:pPr>
            <a:endParaRPr lang="en-US" sz="2800" dirty="0">
              <a:latin typeface="Candara" charset="0"/>
              <a:ea typeface="ＭＳ Ｐゴシック" pitchFamily="34" charset="-128"/>
            </a:endParaRPr>
          </a:p>
          <a:p>
            <a:pPr marL="0" indent="0">
              <a:spcAft>
                <a:spcPts val="1200"/>
              </a:spcAft>
              <a:buNone/>
              <a:defRPr/>
            </a:pPr>
            <a:r>
              <a:rPr lang="en-US" sz="2800" dirty="0">
                <a:latin typeface="Candara" charset="0"/>
                <a:ea typeface="ＭＳ Ｐゴシック" pitchFamily="34" charset="-128"/>
              </a:rPr>
              <a:t>1965-  </a:t>
            </a:r>
            <a:r>
              <a:rPr lang="en-US" dirty="0">
                <a:latin typeface="Candara" charset="0"/>
                <a:ea typeface="ＭＳ Ｐゴシック" pitchFamily="34" charset="-128"/>
              </a:rPr>
              <a:t>Pacific</a:t>
            </a:r>
            <a:r>
              <a:rPr lang="en-US" sz="2800" dirty="0">
                <a:latin typeface="Candara" charset="0"/>
                <a:ea typeface="ＭＳ Ｐゴシック" pitchFamily="34" charset="-128"/>
              </a:rPr>
              <a:t/>
            </a:r>
            <a:br>
              <a:rPr lang="en-US" sz="2800" dirty="0">
                <a:latin typeface="Candara" charset="0"/>
                <a:ea typeface="ＭＳ Ｐゴシック" pitchFamily="34" charset="-128"/>
              </a:rPr>
            </a:br>
            <a:r>
              <a:rPr lang="en-US" sz="2800" dirty="0">
                <a:latin typeface="Candara" charset="0"/>
                <a:ea typeface="ＭＳ Ｐゴシック" pitchFamily="34" charset="-128"/>
              </a:rPr>
              <a:t>2005-</a:t>
            </a:r>
          </a:p>
        </p:txBody>
      </p:sp>
      <p:sp>
        <p:nvSpPr>
          <p:cNvPr id="87042" name="Text Box 5"/>
          <p:cNvSpPr txBox="1">
            <a:spLocks noChangeArrowheads="1"/>
          </p:cNvSpPr>
          <p:nvPr/>
        </p:nvSpPr>
        <p:spPr bwMode="auto">
          <a:xfrm>
            <a:off x="1708604" y="1696658"/>
            <a:ext cx="1795048" cy="1357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32146" rIns="91435" bIns="32146">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l" eaLnBrk="1" hangingPunct="1"/>
            <a:r>
              <a:rPr lang="en-US" altLang="fr-FR" sz="1800" dirty="0">
                <a:solidFill>
                  <a:schemeClr val="tx2"/>
                </a:solidFill>
              </a:rPr>
              <a:t>IOTWS</a:t>
            </a:r>
            <a:r>
              <a:rPr lang="en-US" altLang="fr-FR" sz="2000" dirty="0">
                <a:solidFill>
                  <a:schemeClr val="tx2"/>
                </a:solidFill>
              </a:rPr>
              <a:t> </a:t>
            </a:r>
          </a:p>
          <a:p>
            <a:pPr algn="l" eaLnBrk="1" hangingPunct="1"/>
            <a:r>
              <a:rPr lang="en-US" altLang="fr-FR" sz="2000" dirty="0">
                <a:solidFill>
                  <a:schemeClr val="tx2"/>
                </a:solidFill>
              </a:rPr>
              <a:t>CARIBE EWS</a:t>
            </a:r>
          </a:p>
          <a:p>
            <a:pPr algn="l" eaLnBrk="1" hangingPunct="1"/>
            <a:r>
              <a:rPr lang="en-US" altLang="fr-FR" sz="2000" dirty="0">
                <a:solidFill>
                  <a:schemeClr val="tx2"/>
                </a:solidFill>
              </a:rPr>
              <a:t>NEAMTWS</a:t>
            </a:r>
          </a:p>
          <a:p>
            <a:pPr eaLnBrk="1" hangingPunct="1"/>
            <a:endParaRPr lang="en-US" altLang="fr-FR" dirty="0"/>
          </a:p>
        </p:txBody>
      </p:sp>
      <p:pic>
        <p:nvPicPr>
          <p:cNvPr id="87043" name="Picture 4" descr="world_ma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38" y="2873376"/>
            <a:ext cx="5297487" cy="323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044" name="Picture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630864" y="2476500"/>
            <a:ext cx="3043237" cy="427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046" name="Picture 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02313" y="255588"/>
            <a:ext cx="2690812" cy="2017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2"/>
          <p:cNvSpPr txBox="1">
            <a:spLocks noChangeArrowheads="1"/>
          </p:cNvSpPr>
          <p:nvPr/>
        </p:nvSpPr>
        <p:spPr bwMode="auto">
          <a:xfrm>
            <a:off x="282940" y="376238"/>
            <a:ext cx="9165496" cy="1143000"/>
          </a:xfrm>
          <a:prstGeom prst="rect">
            <a:avLst/>
          </a:prstGeom>
          <a:noFill/>
          <a:ln w="9525">
            <a:noFill/>
            <a:miter lim="800000"/>
            <a:headEnd/>
            <a:tailEnd/>
          </a:ln>
        </p:spPr>
        <p:txBody>
          <a:bodyPr lIns="91430" tIns="45716" rIns="91430" bIns="45716" anchor="ctr"/>
          <a:lstStyle>
            <a:lvl1pPr algn="l" rtl="0" eaLnBrk="0" fontAlgn="base" hangingPunct="0">
              <a:spcBef>
                <a:spcPct val="0"/>
              </a:spcBef>
              <a:spcAft>
                <a:spcPct val="0"/>
              </a:spcAft>
              <a:defRPr sz="2400" b="1">
                <a:solidFill>
                  <a:schemeClr val="tx2"/>
                </a:solidFill>
                <a:latin typeface="+mj-lt"/>
                <a:ea typeface="MS PGothic" pitchFamily="34" charset="-128"/>
                <a:cs typeface="MS PGothic"/>
              </a:defRPr>
            </a:lvl1pPr>
            <a:lvl2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2pPr>
            <a:lvl3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3pPr>
            <a:lvl4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4pPr>
            <a:lvl5pPr algn="l" rtl="0" eaLnBrk="0" fontAlgn="base" hangingPunct="0">
              <a:spcBef>
                <a:spcPct val="0"/>
              </a:spcBef>
              <a:spcAft>
                <a:spcPct val="0"/>
              </a:spcAft>
              <a:defRPr sz="2400" b="1">
                <a:solidFill>
                  <a:schemeClr val="tx2"/>
                </a:solidFill>
                <a:latin typeface="Arial" charset="0"/>
                <a:ea typeface="MS PGothic" pitchFamily="34" charset="-128"/>
                <a:cs typeface="MS PGothic"/>
              </a:defRPr>
            </a:lvl5pPr>
            <a:lvl6pPr marL="457200" algn="l" rtl="0" fontAlgn="base">
              <a:spcBef>
                <a:spcPct val="0"/>
              </a:spcBef>
              <a:spcAft>
                <a:spcPct val="0"/>
              </a:spcAft>
              <a:defRPr sz="2000" b="1">
                <a:solidFill>
                  <a:schemeClr val="tx2"/>
                </a:solidFill>
                <a:latin typeface="Arial" charset="0"/>
                <a:ea typeface="ＭＳ Ｐゴシック" charset="-128"/>
                <a:cs typeface="ＭＳ Ｐゴシック" charset="-128"/>
              </a:defRPr>
            </a:lvl6pPr>
            <a:lvl7pPr marL="914400" algn="l" rtl="0" fontAlgn="base">
              <a:spcBef>
                <a:spcPct val="0"/>
              </a:spcBef>
              <a:spcAft>
                <a:spcPct val="0"/>
              </a:spcAft>
              <a:defRPr sz="2000" b="1">
                <a:solidFill>
                  <a:schemeClr val="tx2"/>
                </a:solidFill>
                <a:latin typeface="Arial" charset="0"/>
                <a:ea typeface="ＭＳ Ｐゴシック" charset="-128"/>
                <a:cs typeface="ＭＳ Ｐゴシック" charset="-128"/>
              </a:defRPr>
            </a:lvl7pPr>
            <a:lvl8pPr marL="1371600" algn="l" rtl="0" fontAlgn="base">
              <a:spcBef>
                <a:spcPct val="0"/>
              </a:spcBef>
              <a:spcAft>
                <a:spcPct val="0"/>
              </a:spcAft>
              <a:defRPr sz="2000" b="1">
                <a:solidFill>
                  <a:schemeClr val="tx2"/>
                </a:solidFill>
                <a:latin typeface="Arial" charset="0"/>
                <a:ea typeface="ＭＳ Ｐゴシック" charset="-128"/>
                <a:cs typeface="ＭＳ Ｐゴシック" charset="-128"/>
              </a:defRPr>
            </a:lvl8pPr>
            <a:lvl9pPr marL="1828800" algn="l" rtl="0" fontAlgn="base">
              <a:spcBef>
                <a:spcPct val="0"/>
              </a:spcBef>
              <a:spcAft>
                <a:spcPct val="0"/>
              </a:spcAft>
              <a:defRPr sz="2000" b="1">
                <a:solidFill>
                  <a:schemeClr val="tx2"/>
                </a:solidFill>
                <a:latin typeface="Arial" charset="0"/>
                <a:ea typeface="ＭＳ Ｐゴシック" charset="-128"/>
                <a:cs typeface="ＭＳ Ｐゴシック" charset="-128"/>
              </a:defRPr>
            </a:lvl9pPr>
          </a:lstStyle>
          <a:p>
            <a:pPr defTabSz="914353">
              <a:defRPr/>
            </a:pPr>
            <a:r>
              <a:rPr lang="en-US" sz="2500" dirty="0">
                <a:solidFill>
                  <a:srgbClr val="FF6600"/>
                </a:solidFill>
                <a:ea typeface="MS PGothic"/>
              </a:rPr>
              <a:t>IOC: Tsunami Warning System</a:t>
            </a:r>
          </a:p>
        </p:txBody>
      </p:sp>
    </p:spTree>
    <p:extLst>
      <p:ext uri="{BB962C8B-B14F-4D97-AF65-F5344CB8AC3E}">
        <p14:creationId xmlns:p14="http://schemas.microsoft.com/office/powerpoint/2010/main" val="3821305098"/>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1037</TotalTime>
  <Words>3103</Words>
  <Application>Microsoft Macintosh PowerPoint</Application>
  <PresentationFormat>On-screen Show (4:3)</PresentationFormat>
  <Paragraphs>409</Paragraphs>
  <Slides>36</Slides>
  <Notes>28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Arial Unicode MS</vt:lpstr>
      <vt:lpstr>Calibri</vt:lpstr>
      <vt:lpstr>Candara</vt:lpstr>
      <vt:lpstr>Century Gothic</vt:lpstr>
      <vt:lpstr>Franklin Gothic Book</vt:lpstr>
      <vt:lpstr>Lucida Grande</vt:lpstr>
      <vt:lpstr>MS PGothic</vt:lpstr>
      <vt:lpstr>ＭＳ Ｐゴシック</vt:lpstr>
      <vt:lpstr>News Gothic MT</vt:lpstr>
      <vt:lpstr>Times New Roman</vt:lpstr>
      <vt:lpstr>Trebuchet MS</vt:lpstr>
      <vt:lpstr>Wingdings 2</vt:lpstr>
      <vt:lpstr>Arial</vt:lpstr>
      <vt:lpstr>Breeze</vt:lpstr>
      <vt:lpstr>PowerPoint Presentation</vt:lpstr>
      <vt:lpstr>IOC History</vt:lpstr>
      <vt:lpstr>IOC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IODE objectives</vt:lpstr>
      <vt:lpstr>The NODC</vt:lpstr>
      <vt:lpstr>PowerPoint Presentation</vt:lpstr>
      <vt:lpstr>67 NODCs, 20 ADUs (April 2016)</vt:lpstr>
      <vt:lpstr>OBIS “data providers”</vt:lpstr>
      <vt:lpstr>IOC Project Office for IODE</vt:lpstr>
      <vt:lpstr>Project Office objectives</vt:lpstr>
      <vt:lpstr>Activities</vt:lpstr>
      <vt:lpstr>Activities</vt:lpstr>
      <vt:lpstr>PowerPoint Presentation</vt:lpstr>
      <vt:lpstr>IODE and Capacity Development</vt:lpstr>
      <vt:lpstr>OceanTeacher</vt:lpstr>
      <vt:lpstr>OceanTeacher Global Academy</vt:lpstr>
      <vt:lpstr>OTGA network of RTCs (2016)</vt:lpstr>
      <vt:lpstr>OceanTeacher e-Learning Platform</vt:lpstr>
      <vt:lpstr>PowerPoint Presentation</vt:lpstr>
      <vt:lpstr>PowerPoint Presentation</vt:lpstr>
      <vt:lpstr>PowerPoint Presentation</vt:lpstr>
      <vt:lpstr>PowerPoint Presentation</vt:lpstr>
      <vt:lpstr>CD and SIDS</vt:lpstr>
      <vt:lpstr>Caribbean Marine Atlas</vt:lpstr>
      <vt:lpstr>Thank you</vt:lpstr>
    </vt:vector>
  </TitlesOfParts>
  <Company>UNESCO/IOC</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IODE</dc:title>
  <dc:creator>Peter Pissierssens</dc:creator>
  <cp:lastModifiedBy>Pissierssens, Peter</cp:lastModifiedBy>
  <cp:revision>103</cp:revision>
  <cp:lastPrinted>2017-01-25T11:08:33Z</cp:lastPrinted>
  <dcterms:created xsi:type="dcterms:W3CDTF">2016-04-04T12:48:12Z</dcterms:created>
  <dcterms:modified xsi:type="dcterms:W3CDTF">2017-03-08T08:00:38Z</dcterms:modified>
</cp:coreProperties>
</file>